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70" r:id="rId4"/>
    <p:sldId id="271" r:id="rId5"/>
    <p:sldId id="272" r:id="rId6"/>
    <p:sldId id="267" r:id="rId7"/>
    <p:sldId id="260" r:id="rId8"/>
    <p:sldId id="257" r:id="rId9"/>
    <p:sldId id="268" r:id="rId10"/>
    <p:sldId id="269" r:id="rId11"/>
    <p:sldId id="259" r:id="rId12"/>
    <p:sldId id="265"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FDD13E-DBB8-42FB-8DBF-BB2042B68E7F}" type="doc">
      <dgm:prSet loTypeId="urn:microsoft.com/office/officeart/2005/8/layout/vProcess5" loCatId="process" qsTypeId="urn:microsoft.com/office/officeart/2005/8/quickstyle/simple4" qsCatId="simple" csTypeId="urn:microsoft.com/office/officeart/2005/8/colors/accent2_2" csCatId="accent2" phldr="1"/>
      <dgm:spPr/>
      <dgm:t>
        <a:bodyPr/>
        <a:lstStyle/>
        <a:p>
          <a:endParaRPr lang="en-US"/>
        </a:p>
      </dgm:t>
    </dgm:pt>
    <dgm:pt modelId="{9D0409AB-B736-4E1E-AED0-03510C0287DC}">
      <dgm:prSet/>
      <dgm:spPr/>
      <dgm:t>
        <a:bodyPr/>
        <a:lstStyle/>
        <a:p>
          <a:r>
            <a:rPr lang="en-US" dirty="0"/>
            <a:t>Baylor Entrepreneurship and Region 12 ESC </a:t>
          </a:r>
        </a:p>
      </dgm:t>
    </dgm:pt>
    <dgm:pt modelId="{EB3C3D03-83AD-404F-AE46-A9988107BE88}" type="parTrans" cxnId="{E2682412-E622-41D5-BE95-30DFE2474CE2}">
      <dgm:prSet/>
      <dgm:spPr/>
      <dgm:t>
        <a:bodyPr/>
        <a:lstStyle/>
        <a:p>
          <a:endParaRPr lang="en-US"/>
        </a:p>
      </dgm:t>
    </dgm:pt>
    <dgm:pt modelId="{23EA5139-E869-4601-A682-18FA73F26C2C}" type="sibTrans" cxnId="{E2682412-E622-41D5-BE95-30DFE2474CE2}">
      <dgm:prSet/>
      <dgm:spPr/>
      <dgm:t>
        <a:bodyPr/>
        <a:lstStyle/>
        <a:p>
          <a:endParaRPr lang="en-US" dirty="0"/>
        </a:p>
      </dgm:t>
    </dgm:pt>
    <dgm:pt modelId="{29DC6DC7-320F-4E43-8D47-D79BF067494D}">
      <dgm:prSet/>
      <dgm:spPr/>
      <dgm:t>
        <a:bodyPr/>
        <a:lstStyle/>
        <a:p>
          <a:r>
            <a:rPr lang="en-US" dirty="0"/>
            <a:t>In conjunction with The Connect3 Conference    </a:t>
          </a:r>
        </a:p>
      </dgm:t>
    </dgm:pt>
    <dgm:pt modelId="{E8BB4797-6060-4D80-B2EF-CE59C1023F4F}" type="parTrans" cxnId="{36F599DE-C157-45CA-BE27-1BAB111AB5C8}">
      <dgm:prSet/>
      <dgm:spPr/>
      <dgm:t>
        <a:bodyPr/>
        <a:lstStyle/>
        <a:p>
          <a:endParaRPr lang="en-US"/>
        </a:p>
      </dgm:t>
    </dgm:pt>
    <dgm:pt modelId="{DBA0EEDC-7E50-483A-BC10-658AE35793D8}" type="sibTrans" cxnId="{36F599DE-C157-45CA-BE27-1BAB111AB5C8}">
      <dgm:prSet/>
      <dgm:spPr/>
      <dgm:t>
        <a:bodyPr/>
        <a:lstStyle/>
        <a:p>
          <a:endParaRPr lang="en-US" dirty="0"/>
        </a:p>
      </dgm:t>
    </dgm:pt>
    <dgm:pt modelId="{8D3F61A1-735C-4D51-AF4A-C814F063F2A4}">
      <dgm:prSet/>
      <dgm:spPr/>
      <dgm:t>
        <a:bodyPr/>
        <a:lstStyle/>
        <a:p>
          <a:r>
            <a:rPr lang="en-US" dirty="0"/>
            <a:t>Choose to experience one or both two-day sessions</a:t>
          </a:r>
        </a:p>
      </dgm:t>
    </dgm:pt>
    <dgm:pt modelId="{D7CD4775-FD5C-448E-A3E1-703F8001CB5F}" type="parTrans" cxnId="{CA76C993-19A4-4334-B45E-513E0313CC76}">
      <dgm:prSet/>
      <dgm:spPr/>
      <dgm:t>
        <a:bodyPr/>
        <a:lstStyle/>
        <a:p>
          <a:endParaRPr lang="en-US"/>
        </a:p>
      </dgm:t>
    </dgm:pt>
    <dgm:pt modelId="{F94AE5E7-A9F2-4717-8A72-21368306DF2C}" type="sibTrans" cxnId="{CA76C993-19A4-4334-B45E-513E0313CC76}">
      <dgm:prSet/>
      <dgm:spPr/>
      <dgm:t>
        <a:bodyPr/>
        <a:lstStyle/>
        <a:p>
          <a:endParaRPr lang="en-US" dirty="0"/>
        </a:p>
      </dgm:t>
    </dgm:pt>
    <dgm:pt modelId="{22A1400D-30EB-4465-92B2-F990802DE1A8}">
      <dgm:prSet/>
      <dgm:spPr/>
      <dgm:t>
        <a:bodyPr/>
        <a:lstStyle/>
        <a:p>
          <a:r>
            <a:rPr lang="en-US" dirty="0"/>
            <a:t>Visioneering, June 4th and 5th</a:t>
          </a:r>
        </a:p>
      </dgm:t>
    </dgm:pt>
    <dgm:pt modelId="{CD9926F2-F939-4A4F-92E6-5E19379E992E}" type="parTrans" cxnId="{580FF66E-2911-4FDD-B097-6AC658409AFD}">
      <dgm:prSet/>
      <dgm:spPr/>
      <dgm:t>
        <a:bodyPr/>
        <a:lstStyle/>
        <a:p>
          <a:endParaRPr lang="en-US"/>
        </a:p>
      </dgm:t>
    </dgm:pt>
    <dgm:pt modelId="{48457BD6-7B72-40C3-87CE-B7316D8E3C30}" type="sibTrans" cxnId="{580FF66E-2911-4FDD-B097-6AC658409AFD}">
      <dgm:prSet/>
      <dgm:spPr/>
      <dgm:t>
        <a:bodyPr/>
        <a:lstStyle/>
        <a:p>
          <a:endParaRPr lang="en-US"/>
        </a:p>
      </dgm:t>
    </dgm:pt>
    <dgm:pt modelId="{7BCC1190-BB94-487E-B81A-C04B8E4D78E6}">
      <dgm:prSet/>
      <dgm:spPr/>
      <dgm:t>
        <a:bodyPr/>
        <a:lstStyle/>
        <a:p>
          <a:r>
            <a:rPr lang="en-US" dirty="0"/>
            <a:t>Implementation June 6th &amp; 7th</a:t>
          </a:r>
        </a:p>
      </dgm:t>
    </dgm:pt>
    <dgm:pt modelId="{9F7CB439-68D9-4FE9-9A10-B93E1518ECA6}" type="parTrans" cxnId="{AFC91F0E-7051-4D14-8860-6E0C4B7D3094}">
      <dgm:prSet/>
      <dgm:spPr/>
      <dgm:t>
        <a:bodyPr/>
        <a:lstStyle/>
        <a:p>
          <a:endParaRPr lang="en-US"/>
        </a:p>
      </dgm:t>
    </dgm:pt>
    <dgm:pt modelId="{F811804F-DBBF-457D-9811-8D0475E40A94}" type="sibTrans" cxnId="{AFC91F0E-7051-4D14-8860-6E0C4B7D3094}">
      <dgm:prSet/>
      <dgm:spPr/>
      <dgm:t>
        <a:bodyPr/>
        <a:lstStyle/>
        <a:p>
          <a:endParaRPr lang="en-US"/>
        </a:p>
      </dgm:t>
    </dgm:pt>
    <dgm:pt modelId="{F5053824-1EF8-44DC-AED7-D0BE2E9EAA18}">
      <dgm:prSet/>
      <dgm:spPr/>
      <dgm:t>
        <a:bodyPr/>
        <a:lstStyle/>
        <a:p>
          <a:r>
            <a:rPr lang="en-US" dirty="0"/>
            <a:t>Each session offers 15 hours of instruction, inspiration and classroom resources  </a:t>
          </a:r>
        </a:p>
      </dgm:t>
    </dgm:pt>
    <dgm:pt modelId="{2EBCA95F-FE4B-40C5-90E2-C81BA9D6FFAC}" type="parTrans" cxnId="{49D3D7DC-4142-482D-80AF-7E4306AB8E6C}">
      <dgm:prSet/>
      <dgm:spPr/>
      <dgm:t>
        <a:bodyPr/>
        <a:lstStyle/>
        <a:p>
          <a:endParaRPr lang="en-US"/>
        </a:p>
      </dgm:t>
    </dgm:pt>
    <dgm:pt modelId="{90A71B93-90F0-45DC-93DE-7D3CAB5C2FD5}" type="sibTrans" cxnId="{49D3D7DC-4142-482D-80AF-7E4306AB8E6C}">
      <dgm:prSet/>
      <dgm:spPr/>
      <dgm:t>
        <a:bodyPr/>
        <a:lstStyle/>
        <a:p>
          <a:endParaRPr lang="en-US" dirty="0"/>
        </a:p>
      </dgm:t>
    </dgm:pt>
    <dgm:pt modelId="{0E5858B2-28FE-4752-8E56-49828E78DE70}">
      <dgm:prSet/>
      <dgm:spPr/>
      <dgm:t>
        <a:bodyPr/>
        <a:lstStyle/>
        <a:p>
          <a:r>
            <a:rPr lang="en-US" dirty="0"/>
            <a:t>Taught by Baylor faculty and practicing entrepreneurs</a:t>
          </a:r>
        </a:p>
      </dgm:t>
    </dgm:pt>
    <dgm:pt modelId="{31F6AC5F-045F-446E-B197-A54FC5218C77}" type="parTrans" cxnId="{E4893E64-8702-48E9-9F5F-A8C30C62C227}">
      <dgm:prSet/>
      <dgm:spPr/>
      <dgm:t>
        <a:bodyPr/>
        <a:lstStyle/>
        <a:p>
          <a:endParaRPr lang="en-US"/>
        </a:p>
      </dgm:t>
    </dgm:pt>
    <dgm:pt modelId="{24A1E8EE-401F-4118-BC98-D2363485022F}" type="sibTrans" cxnId="{E4893E64-8702-48E9-9F5F-A8C30C62C227}">
      <dgm:prSet/>
      <dgm:spPr/>
      <dgm:t>
        <a:bodyPr/>
        <a:lstStyle/>
        <a:p>
          <a:endParaRPr lang="en-US"/>
        </a:p>
      </dgm:t>
    </dgm:pt>
    <dgm:pt modelId="{94620CAD-0FBF-4FE3-B09B-4A708770D554}">
      <dgm:prSet/>
      <dgm:spPr/>
      <dgm:t>
        <a:bodyPr/>
        <a:lstStyle/>
        <a:p>
          <a:endParaRPr lang="en-US"/>
        </a:p>
      </dgm:t>
    </dgm:pt>
    <dgm:pt modelId="{1800E26C-5373-4EB6-9865-3B11433707A4}" type="parTrans" cxnId="{81FF81FA-D6ED-470F-A541-9B2D42668E21}">
      <dgm:prSet/>
      <dgm:spPr/>
      <dgm:t>
        <a:bodyPr/>
        <a:lstStyle/>
        <a:p>
          <a:endParaRPr lang="en-US"/>
        </a:p>
      </dgm:t>
    </dgm:pt>
    <dgm:pt modelId="{B780DF0E-3AF3-4C00-9DD8-C5D9684F197B}" type="sibTrans" cxnId="{81FF81FA-D6ED-470F-A541-9B2D42668E21}">
      <dgm:prSet/>
      <dgm:spPr/>
      <dgm:t>
        <a:bodyPr/>
        <a:lstStyle/>
        <a:p>
          <a:endParaRPr lang="en-US"/>
        </a:p>
      </dgm:t>
    </dgm:pt>
    <dgm:pt modelId="{51FBA248-5EDE-48F3-9DEE-15FA5687E426}" type="pres">
      <dgm:prSet presAssocID="{93FDD13E-DBB8-42FB-8DBF-BB2042B68E7F}" presName="outerComposite" presStyleCnt="0">
        <dgm:presLayoutVars>
          <dgm:chMax val="5"/>
          <dgm:dir/>
          <dgm:resizeHandles val="exact"/>
        </dgm:presLayoutVars>
      </dgm:prSet>
      <dgm:spPr/>
    </dgm:pt>
    <dgm:pt modelId="{F4116DC3-F554-4A11-A4BD-FCFC1C0E43CD}" type="pres">
      <dgm:prSet presAssocID="{93FDD13E-DBB8-42FB-8DBF-BB2042B68E7F}" presName="dummyMaxCanvas" presStyleCnt="0">
        <dgm:presLayoutVars/>
      </dgm:prSet>
      <dgm:spPr/>
    </dgm:pt>
    <dgm:pt modelId="{F4342F34-52B9-4515-8F13-8C68277744C6}" type="pres">
      <dgm:prSet presAssocID="{93FDD13E-DBB8-42FB-8DBF-BB2042B68E7F}" presName="FiveNodes_1" presStyleLbl="node1" presStyleIdx="0" presStyleCnt="5">
        <dgm:presLayoutVars>
          <dgm:bulletEnabled val="1"/>
        </dgm:presLayoutVars>
      </dgm:prSet>
      <dgm:spPr/>
    </dgm:pt>
    <dgm:pt modelId="{F10A4CEC-9B85-46E9-8FA5-F875086174A6}" type="pres">
      <dgm:prSet presAssocID="{93FDD13E-DBB8-42FB-8DBF-BB2042B68E7F}" presName="FiveNodes_2" presStyleLbl="node1" presStyleIdx="1" presStyleCnt="5">
        <dgm:presLayoutVars>
          <dgm:bulletEnabled val="1"/>
        </dgm:presLayoutVars>
      </dgm:prSet>
      <dgm:spPr/>
    </dgm:pt>
    <dgm:pt modelId="{684240AE-855C-464A-9D1E-D06501B26C06}" type="pres">
      <dgm:prSet presAssocID="{93FDD13E-DBB8-42FB-8DBF-BB2042B68E7F}" presName="FiveNodes_3" presStyleLbl="node1" presStyleIdx="2" presStyleCnt="5">
        <dgm:presLayoutVars>
          <dgm:bulletEnabled val="1"/>
        </dgm:presLayoutVars>
      </dgm:prSet>
      <dgm:spPr/>
    </dgm:pt>
    <dgm:pt modelId="{40D420A8-E5E5-4A9C-A7B8-7D8B4846C205}" type="pres">
      <dgm:prSet presAssocID="{93FDD13E-DBB8-42FB-8DBF-BB2042B68E7F}" presName="FiveNodes_4" presStyleLbl="node1" presStyleIdx="3" presStyleCnt="5">
        <dgm:presLayoutVars>
          <dgm:bulletEnabled val="1"/>
        </dgm:presLayoutVars>
      </dgm:prSet>
      <dgm:spPr/>
    </dgm:pt>
    <dgm:pt modelId="{66DFA2E9-083C-4CBA-9653-B91CA35E7646}" type="pres">
      <dgm:prSet presAssocID="{93FDD13E-DBB8-42FB-8DBF-BB2042B68E7F}" presName="FiveNodes_5" presStyleLbl="node1" presStyleIdx="4" presStyleCnt="5">
        <dgm:presLayoutVars>
          <dgm:bulletEnabled val="1"/>
        </dgm:presLayoutVars>
      </dgm:prSet>
      <dgm:spPr/>
    </dgm:pt>
    <dgm:pt modelId="{519674E7-B781-4626-9DEC-37012F66302F}" type="pres">
      <dgm:prSet presAssocID="{93FDD13E-DBB8-42FB-8DBF-BB2042B68E7F}" presName="FiveConn_1-2" presStyleLbl="fgAccFollowNode1" presStyleIdx="0" presStyleCnt="4">
        <dgm:presLayoutVars>
          <dgm:bulletEnabled val="1"/>
        </dgm:presLayoutVars>
      </dgm:prSet>
      <dgm:spPr/>
    </dgm:pt>
    <dgm:pt modelId="{8C6837B3-E572-48F5-A2F5-BDAA85FCDCD8}" type="pres">
      <dgm:prSet presAssocID="{93FDD13E-DBB8-42FB-8DBF-BB2042B68E7F}" presName="FiveConn_2-3" presStyleLbl="fgAccFollowNode1" presStyleIdx="1" presStyleCnt="4">
        <dgm:presLayoutVars>
          <dgm:bulletEnabled val="1"/>
        </dgm:presLayoutVars>
      </dgm:prSet>
      <dgm:spPr/>
    </dgm:pt>
    <dgm:pt modelId="{19C1C92F-E346-425A-9EE7-351EB891EF52}" type="pres">
      <dgm:prSet presAssocID="{93FDD13E-DBB8-42FB-8DBF-BB2042B68E7F}" presName="FiveConn_3-4" presStyleLbl="fgAccFollowNode1" presStyleIdx="2" presStyleCnt="4">
        <dgm:presLayoutVars>
          <dgm:bulletEnabled val="1"/>
        </dgm:presLayoutVars>
      </dgm:prSet>
      <dgm:spPr/>
    </dgm:pt>
    <dgm:pt modelId="{69365A39-4AD3-4898-9B46-2E120A103AA3}" type="pres">
      <dgm:prSet presAssocID="{93FDD13E-DBB8-42FB-8DBF-BB2042B68E7F}" presName="FiveConn_4-5" presStyleLbl="fgAccFollowNode1" presStyleIdx="3" presStyleCnt="4">
        <dgm:presLayoutVars>
          <dgm:bulletEnabled val="1"/>
        </dgm:presLayoutVars>
      </dgm:prSet>
      <dgm:spPr/>
    </dgm:pt>
    <dgm:pt modelId="{1AF60FFE-E25C-4F93-A85F-E9F6E09DCAA1}" type="pres">
      <dgm:prSet presAssocID="{93FDD13E-DBB8-42FB-8DBF-BB2042B68E7F}" presName="FiveNodes_1_text" presStyleLbl="node1" presStyleIdx="4" presStyleCnt="5">
        <dgm:presLayoutVars>
          <dgm:bulletEnabled val="1"/>
        </dgm:presLayoutVars>
      </dgm:prSet>
      <dgm:spPr/>
    </dgm:pt>
    <dgm:pt modelId="{AE08EE7D-1F16-41FB-A5B4-22F8E12B0245}" type="pres">
      <dgm:prSet presAssocID="{93FDD13E-DBB8-42FB-8DBF-BB2042B68E7F}" presName="FiveNodes_2_text" presStyleLbl="node1" presStyleIdx="4" presStyleCnt="5">
        <dgm:presLayoutVars>
          <dgm:bulletEnabled val="1"/>
        </dgm:presLayoutVars>
      </dgm:prSet>
      <dgm:spPr/>
    </dgm:pt>
    <dgm:pt modelId="{B753373E-D693-48EE-91DB-94C4675802E0}" type="pres">
      <dgm:prSet presAssocID="{93FDD13E-DBB8-42FB-8DBF-BB2042B68E7F}" presName="FiveNodes_3_text" presStyleLbl="node1" presStyleIdx="4" presStyleCnt="5">
        <dgm:presLayoutVars>
          <dgm:bulletEnabled val="1"/>
        </dgm:presLayoutVars>
      </dgm:prSet>
      <dgm:spPr/>
    </dgm:pt>
    <dgm:pt modelId="{996A17C4-DA07-4BD0-B39D-6DF2FA433175}" type="pres">
      <dgm:prSet presAssocID="{93FDD13E-DBB8-42FB-8DBF-BB2042B68E7F}" presName="FiveNodes_4_text" presStyleLbl="node1" presStyleIdx="4" presStyleCnt="5">
        <dgm:presLayoutVars>
          <dgm:bulletEnabled val="1"/>
        </dgm:presLayoutVars>
      </dgm:prSet>
      <dgm:spPr/>
    </dgm:pt>
    <dgm:pt modelId="{F7266368-0B0A-4E9F-9528-3C88BD2E3DF7}" type="pres">
      <dgm:prSet presAssocID="{93FDD13E-DBB8-42FB-8DBF-BB2042B68E7F}" presName="FiveNodes_5_text" presStyleLbl="node1" presStyleIdx="4" presStyleCnt="5">
        <dgm:presLayoutVars>
          <dgm:bulletEnabled val="1"/>
        </dgm:presLayoutVars>
      </dgm:prSet>
      <dgm:spPr/>
    </dgm:pt>
  </dgm:ptLst>
  <dgm:cxnLst>
    <dgm:cxn modelId="{AFC91F0E-7051-4D14-8860-6E0C4B7D3094}" srcId="{8D3F61A1-735C-4D51-AF4A-C814F063F2A4}" destId="{7BCC1190-BB94-487E-B81A-C04B8E4D78E6}" srcOrd="1" destOrd="0" parTransId="{9F7CB439-68D9-4FE9-9A10-B93E1518ECA6}" sibTransId="{F811804F-DBBF-457D-9811-8D0475E40A94}"/>
    <dgm:cxn modelId="{7E4B1911-F36A-443C-8FC5-59A49BC23CEB}" type="presOf" srcId="{93FDD13E-DBB8-42FB-8DBF-BB2042B68E7F}" destId="{51FBA248-5EDE-48F3-9DEE-15FA5687E426}" srcOrd="0" destOrd="0" presId="urn:microsoft.com/office/officeart/2005/8/layout/vProcess5"/>
    <dgm:cxn modelId="{E2682412-E622-41D5-BE95-30DFE2474CE2}" srcId="{93FDD13E-DBB8-42FB-8DBF-BB2042B68E7F}" destId="{9D0409AB-B736-4E1E-AED0-03510C0287DC}" srcOrd="0" destOrd="0" parTransId="{EB3C3D03-83AD-404F-AE46-A9988107BE88}" sibTransId="{23EA5139-E869-4601-A682-18FA73F26C2C}"/>
    <dgm:cxn modelId="{69297C2A-A869-41FB-8F4E-0151F1CF1F7A}" type="presOf" srcId="{9D0409AB-B736-4E1E-AED0-03510C0287DC}" destId="{1AF60FFE-E25C-4F93-A85F-E9F6E09DCAA1}" srcOrd="1" destOrd="0" presId="urn:microsoft.com/office/officeart/2005/8/layout/vProcess5"/>
    <dgm:cxn modelId="{9AF73740-B4F4-428F-8FE4-CFBB17D779C7}" type="presOf" srcId="{DBA0EEDC-7E50-483A-BC10-658AE35793D8}" destId="{8C6837B3-E572-48F5-A2F5-BDAA85FCDCD8}" srcOrd="0" destOrd="0" presId="urn:microsoft.com/office/officeart/2005/8/layout/vProcess5"/>
    <dgm:cxn modelId="{7F80715C-83F2-4F3D-A499-93C724ED1A12}" type="presOf" srcId="{23EA5139-E869-4601-A682-18FA73F26C2C}" destId="{519674E7-B781-4626-9DEC-37012F66302F}" srcOrd="0" destOrd="0" presId="urn:microsoft.com/office/officeart/2005/8/layout/vProcess5"/>
    <dgm:cxn modelId="{E4893E64-8702-48E9-9F5F-A8C30C62C227}" srcId="{93FDD13E-DBB8-42FB-8DBF-BB2042B68E7F}" destId="{0E5858B2-28FE-4752-8E56-49828E78DE70}" srcOrd="4" destOrd="0" parTransId="{31F6AC5F-045F-446E-B197-A54FC5218C77}" sibTransId="{24A1E8EE-401F-4118-BC98-D2363485022F}"/>
    <dgm:cxn modelId="{8CEA4248-7C40-47FC-8294-7786CB1A65ED}" type="presOf" srcId="{F5053824-1EF8-44DC-AED7-D0BE2E9EAA18}" destId="{996A17C4-DA07-4BD0-B39D-6DF2FA433175}" srcOrd="1" destOrd="0" presId="urn:microsoft.com/office/officeart/2005/8/layout/vProcess5"/>
    <dgm:cxn modelId="{580FF66E-2911-4FDD-B097-6AC658409AFD}" srcId="{8D3F61A1-735C-4D51-AF4A-C814F063F2A4}" destId="{22A1400D-30EB-4465-92B2-F990802DE1A8}" srcOrd="0" destOrd="0" parTransId="{CD9926F2-F939-4A4F-92E6-5E19379E992E}" sibTransId="{48457BD6-7B72-40C3-87CE-B7316D8E3C30}"/>
    <dgm:cxn modelId="{F572F84E-649E-4D16-B21D-A993D99C083D}" type="presOf" srcId="{29DC6DC7-320F-4E43-8D47-D79BF067494D}" destId="{AE08EE7D-1F16-41FB-A5B4-22F8E12B0245}" srcOrd="1" destOrd="0" presId="urn:microsoft.com/office/officeart/2005/8/layout/vProcess5"/>
    <dgm:cxn modelId="{9E707D7E-ABD3-4E60-A732-F313CFD17975}" type="presOf" srcId="{7BCC1190-BB94-487E-B81A-C04B8E4D78E6}" destId="{B753373E-D693-48EE-91DB-94C4675802E0}" srcOrd="1" destOrd="2" presId="urn:microsoft.com/office/officeart/2005/8/layout/vProcess5"/>
    <dgm:cxn modelId="{CF84B393-7DBA-4B20-B569-99B6FE0E7926}" type="presOf" srcId="{90A71B93-90F0-45DC-93DE-7D3CAB5C2FD5}" destId="{69365A39-4AD3-4898-9B46-2E120A103AA3}" srcOrd="0" destOrd="0" presId="urn:microsoft.com/office/officeart/2005/8/layout/vProcess5"/>
    <dgm:cxn modelId="{CA76C993-19A4-4334-B45E-513E0313CC76}" srcId="{93FDD13E-DBB8-42FB-8DBF-BB2042B68E7F}" destId="{8D3F61A1-735C-4D51-AF4A-C814F063F2A4}" srcOrd="2" destOrd="0" parTransId="{D7CD4775-FD5C-448E-A3E1-703F8001CB5F}" sibTransId="{F94AE5E7-A9F2-4717-8A72-21368306DF2C}"/>
    <dgm:cxn modelId="{AFEFD99A-86B5-4514-9454-A39D3514993B}" type="presOf" srcId="{8D3F61A1-735C-4D51-AF4A-C814F063F2A4}" destId="{B753373E-D693-48EE-91DB-94C4675802E0}" srcOrd="1" destOrd="0" presId="urn:microsoft.com/office/officeart/2005/8/layout/vProcess5"/>
    <dgm:cxn modelId="{3C7C28A8-2FC7-4ADE-9920-DC606F0BC0B2}" type="presOf" srcId="{9D0409AB-B736-4E1E-AED0-03510C0287DC}" destId="{F4342F34-52B9-4515-8F13-8C68277744C6}" srcOrd="0" destOrd="0" presId="urn:microsoft.com/office/officeart/2005/8/layout/vProcess5"/>
    <dgm:cxn modelId="{B77D53AD-6537-4BCE-9637-133DA6118BA3}" type="presOf" srcId="{F94AE5E7-A9F2-4717-8A72-21368306DF2C}" destId="{19C1C92F-E346-425A-9EE7-351EB891EF52}" srcOrd="0" destOrd="0" presId="urn:microsoft.com/office/officeart/2005/8/layout/vProcess5"/>
    <dgm:cxn modelId="{00716AAE-D638-4C63-A660-D79915A38296}" type="presOf" srcId="{0E5858B2-28FE-4752-8E56-49828E78DE70}" destId="{F7266368-0B0A-4E9F-9528-3C88BD2E3DF7}" srcOrd="1" destOrd="0" presId="urn:microsoft.com/office/officeart/2005/8/layout/vProcess5"/>
    <dgm:cxn modelId="{71124EAE-2DAE-4824-B5ED-415698D53D8F}" type="presOf" srcId="{0E5858B2-28FE-4752-8E56-49828E78DE70}" destId="{66DFA2E9-083C-4CBA-9653-B91CA35E7646}" srcOrd="0" destOrd="0" presId="urn:microsoft.com/office/officeart/2005/8/layout/vProcess5"/>
    <dgm:cxn modelId="{F1CA28AF-07E1-4582-859C-1C5CAFD7BDFF}" type="presOf" srcId="{29DC6DC7-320F-4E43-8D47-D79BF067494D}" destId="{F10A4CEC-9B85-46E9-8FA5-F875086174A6}" srcOrd="0" destOrd="0" presId="urn:microsoft.com/office/officeart/2005/8/layout/vProcess5"/>
    <dgm:cxn modelId="{99E98EB3-49D9-424E-A2FB-0301D0C3E7C9}" type="presOf" srcId="{8D3F61A1-735C-4D51-AF4A-C814F063F2A4}" destId="{684240AE-855C-464A-9D1E-D06501B26C06}" srcOrd="0" destOrd="0" presId="urn:microsoft.com/office/officeart/2005/8/layout/vProcess5"/>
    <dgm:cxn modelId="{A379E6C9-7994-4420-B43B-2C23DE605331}" type="presOf" srcId="{F5053824-1EF8-44DC-AED7-D0BE2E9EAA18}" destId="{40D420A8-E5E5-4A9C-A7B8-7D8B4846C205}" srcOrd="0" destOrd="0" presId="urn:microsoft.com/office/officeart/2005/8/layout/vProcess5"/>
    <dgm:cxn modelId="{C9924BCB-91FF-41BF-9357-7BC1403E2099}" type="presOf" srcId="{7BCC1190-BB94-487E-B81A-C04B8E4D78E6}" destId="{684240AE-855C-464A-9D1E-D06501B26C06}" srcOrd="0" destOrd="2" presId="urn:microsoft.com/office/officeart/2005/8/layout/vProcess5"/>
    <dgm:cxn modelId="{982A5EDB-55F1-4DB2-A03F-F0EC6574F462}" type="presOf" srcId="{22A1400D-30EB-4465-92B2-F990802DE1A8}" destId="{684240AE-855C-464A-9D1E-D06501B26C06}" srcOrd="0" destOrd="1" presId="urn:microsoft.com/office/officeart/2005/8/layout/vProcess5"/>
    <dgm:cxn modelId="{49D3D7DC-4142-482D-80AF-7E4306AB8E6C}" srcId="{93FDD13E-DBB8-42FB-8DBF-BB2042B68E7F}" destId="{F5053824-1EF8-44DC-AED7-D0BE2E9EAA18}" srcOrd="3" destOrd="0" parTransId="{2EBCA95F-FE4B-40C5-90E2-C81BA9D6FFAC}" sibTransId="{90A71B93-90F0-45DC-93DE-7D3CAB5C2FD5}"/>
    <dgm:cxn modelId="{36F599DE-C157-45CA-BE27-1BAB111AB5C8}" srcId="{93FDD13E-DBB8-42FB-8DBF-BB2042B68E7F}" destId="{29DC6DC7-320F-4E43-8D47-D79BF067494D}" srcOrd="1" destOrd="0" parTransId="{E8BB4797-6060-4D80-B2EF-CE59C1023F4F}" sibTransId="{DBA0EEDC-7E50-483A-BC10-658AE35793D8}"/>
    <dgm:cxn modelId="{5D61E0E7-8C33-448F-A0A4-F2CA7B25FC86}" type="presOf" srcId="{22A1400D-30EB-4465-92B2-F990802DE1A8}" destId="{B753373E-D693-48EE-91DB-94C4675802E0}" srcOrd="1" destOrd="1" presId="urn:microsoft.com/office/officeart/2005/8/layout/vProcess5"/>
    <dgm:cxn modelId="{81FF81FA-D6ED-470F-A541-9B2D42668E21}" srcId="{93FDD13E-DBB8-42FB-8DBF-BB2042B68E7F}" destId="{94620CAD-0FBF-4FE3-B09B-4A708770D554}" srcOrd="5" destOrd="0" parTransId="{1800E26C-5373-4EB6-9865-3B11433707A4}" sibTransId="{B780DF0E-3AF3-4C00-9DD8-C5D9684F197B}"/>
    <dgm:cxn modelId="{F1F00906-DE4B-4A1D-95C2-C3898F28B40F}" type="presParOf" srcId="{51FBA248-5EDE-48F3-9DEE-15FA5687E426}" destId="{F4116DC3-F554-4A11-A4BD-FCFC1C0E43CD}" srcOrd="0" destOrd="0" presId="urn:microsoft.com/office/officeart/2005/8/layout/vProcess5"/>
    <dgm:cxn modelId="{57704E8F-F18B-4DB6-8680-7795D2D4D2C1}" type="presParOf" srcId="{51FBA248-5EDE-48F3-9DEE-15FA5687E426}" destId="{F4342F34-52B9-4515-8F13-8C68277744C6}" srcOrd="1" destOrd="0" presId="urn:microsoft.com/office/officeart/2005/8/layout/vProcess5"/>
    <dgm:cxn modelId="{50AB8231-5E6F-4C7B-BAA4-C6B6B788AC86}" type="presParOf" srcId="{51FBA248-5EDE-48F3-9DEE-15FA5687E426}" destId="{F10A4CEC-9B85-46E9-8FA5-F875086174A6}" srcOrd="2" destOrd="0" presId="urn:microsoft.com/office/officeart/2005/8/layout/vProcess5"/>
    <dgm:cxn modelId="{E393000D-93F6-4532-94B3-7159D15ED8DF}" type="presParOf" srcId="{51FBA248-5EDE-48F3-9DEE-15FA5687E426}" destId="{684240AE-855C-464A-9D1E-D06501B26C06}" srcOrd="3" destOrd="0" presId="urn:microsoft.com/office/officeart/2005/8/layout/vProcess5"/>
    <dgm:cxn modelId="{6E2AA54E-7537-4AAA-9632-FB4FD7B8F0FC}" type="presParOf" srcId="{51FBA248-5EDE-48F3-9DEE-15FA5687E426}" destId="{40D420A8-E5E5-4A9C-A7B8-7D8B4846C205}" srcOrd="4" destOrd="0" presId="urn:microsoft.com/office/officeart/2005/8/layout/vProcess5"/>
    <dgm:cxn modelId="{17F379AF-0CD4-4AB1-B690-59E5F721F736}" type="presParOf" srcId="{51FBA248-5EDE-48F3-9DEE-15FA5687E426}" destId="{66DFA2E9-083C-4CBA-9653-B91CA35E7646}" srcOrd="5" destOrd="0" presId="urn:microsoft.com/office/officeart/2005/8/layout/vProcess5"/>
    <dgm:cxn modelId="{2CA2E0C6-5A4C-4F53-BD1A-4E8F4915A717}" type="presParOf" srcId="{51FBA248-5EDE-48F3-9DEE-15FA5687E426}" destId="{519674E7-B781-4626-9DEC-37012F66302F}" srcOrd="6" destOrd="0" presId="urn:microsoft.com/office/officeart/2005/8/layout/vProcess5"/>
    <dgm:cxn modelId="{FDBAA546-F6F1-44D4-A255-525A00692F12}" type="presParOf" srcId="{51FBA248-5EDE-48F3-9DEE-15FA5687E426}" destId="{8C6837B3-E572-48F5-A2F5-BDAA85FCDCD8}" srcOrd="7" destOrd="0" presId="urn:microsoft.com/office/officeart/2005/8/layout/vProcess5"/>
    <dgm:cxn modelId="{83AAD493-4EB5-469B-955E-DCDD467B5A2B}" type="presParOf" srcId="{51FBA248-5EDE-48F3-9DEE-15FA5687E426}" destId="{19C1C92F-E346-425A-9EE7-351EB891EF52}" srcOrd="8" destOrd="0" presId="urn:microsoft.com/office/officeart/2005/8/layout/vProcess5"/>
    <dgm:cxn modelId="{207B63C4-693D-4AA9-916C-DA70D21DB537}" type="presParOf" srcId="{51FBA248-5EDE-48F3-9DEE-15FA5687E426}" destId="{69365A39-4AD3-4898-9B46-2E120A103AA3}" srcOrd="9" destOrd="0" presId="urn:microsoft.com/office/officeart/2005/8/layout/vProcess5"/>
    <dgm:cxn modelId="{583EC01F-ABCE-4FC0-8E4F-89A5F5421E0C}" type="presParOf" srcId="{51FBA248-5EDE-48F3-9DEE-15FA5687E426}" destId="{1AF60FFE-E25C-4F93-A85F-E9F6E09DCAA1}" srcOrd="10" destOrd="0" presId="urn:microsoft.com/office/officeart/2005/8/layout/vProcess5"/>
    <dgm:cxn modelId="{D655BBBC-37EC-4AFF-8349-51A347CA9040}" type="presParOf" srcId="{51FBA248-5EDE-48F3-9DEE-15FA5687E426}" destId="{AE08EE7D-1F16-41FB-A5B4-22F8E12B0245}" srcOrd="11" destOrd="0" presId="urn:microsoft.com/office/officeart/2005/8/layout/vProcess5"/>
    <dgm:cxn modelId="{495B20B4-368D-4ECF-B359-8C02DE3B90E8}" type="presParOf" srcId="{51FBA248-5EDE-48F3-9DEE-15FA5687E426}" destId="{B753373E-D693-48EE-91DB-94C4675802E0}" srcOrd="12" destOrd="0" presId="urn:microsoft.com/office/officeart/2005/8/layout/vProcess5"/>
    <dgm:cxn modelId="{BE3E7091-7502-4E48-96F2-867C300585E7}" type="presParOf" srcId="{51FBA248-5EDE-48F3-9DEE-15FA5687E426}" destId="{996A17C4-DA07-4BD0-B39D-6DF2FA433175}" srcOrd="13" destOrd="0" presId="urn:microsoft.com/office/officeart/2005/8/layout/vProcess5"/>
    <dgm:cxn modelId="{AD288617-1EBF-4E56-AAAE-8C94EF57898C}" type="presParOf" srcId="{51FBA248-5EDE-48F3-9DEE-15FA5687E426}" destId="{F7266368-0B0A-4E9F-9528-3C88BD2E3DF7}"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42F34-52B9-4515-8F13-8C68277744C6}">
      <dsp:nvSpPr>
        <dsp:cNvPr id="0" name=""/>
        <dsp:cNvSpPr/>
      </dsp:nvSpPr>
      <dsp:spPr>
        <a:xfrm>
          <a:off x="0" y="0"/>
          <a:ext cx="4077749" cy="1030962"/>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4000"/>
                <a:satMod val="130000"/>
                <a:lumMod val="92000"/>
              </a:schemeClr>
            </a:gs>
            <a:gs pos="100000">
              <a:schemeClr val="accent2">
                <a:hueOff val="0"/>
                <a:satOff val="0"/>
                <a:lumOff val="0"/>
                <a:alphaOff val="0"/>
                <a:shade val="76000"/>
                <a:satMod val="130000"/>
                <a:lumMod val="8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Baylor Entrepreneurship and Region 12 ESC </a:t>
          </a:r>
        </a:p>
      </dsp:txBody>
      <dsp:txXfrm>
        <a:off x="30196" y="30196"/>
        <a:ext cx="2844637" cy="970570"/>
      </dsp:txXfrm>
    </dsp:sp>
    <dsp:sp modelId="{F10A4CEC-9B85-46E9-8FA5-F875086174A6}">
      <dsp:nvSpPr>
        <dsp:cNvPr id="0" name=""/>
        <dsp:cNvSpPr/>
      </dsp:nvSpPr>
      <dsp:spPr>
        <a:xfrm>
          <a:off x="304507" y="1174151"/>
          <a:ext cx="4077749" cy="1030962"/>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4000"/>
                <a:satMod val="130000"/>
                <a:lumMod val="92000"/>
              </a:schemeClr>
            </a:gs>
            <a:gs pos="100000">
              <a:schemeClr val="accent2">
                <a:hueOff val="0"/>
                <a:satOff val="0"/>
                <a:lumOff val="0"/>
                <a:alphaOff val="0"/>
                <a:shade val="76000"/>
                <a:satMod val="130000"/>
                <a:lumMod val="8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 conjunction with The Connect3 Conference    </a:t>
          </a:r>
        </a:p>
      </dsp:txBody>
      <dsp:txXfrm>
        <a:off x="334703" y="1204347"/>
        <a:ext cx="3042724" cy="970570"/>
      </dsp:txXfrm>
    </dsp:sp>
    <dsp:sp modelId="{684240AE-855C-464A-9D1E-D06501B26C06}">
      <dsp:nvSpPr>
        <dsp:cNvPr id="0" name=""/>
        <dsp:cNvSpPr/>
      </dsp:nvSpPr>
      <dsp:spPr>
        <a:xfrm>
          <a:off x="609014" y="2348302"/>
          <a:ext cx="4077749" cy="1030962"/>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4000"/>
                <a:satMod val="130000"/>
                <a:lumMod val="92000"/>
              </a:schemeClr>
            </a:gs>
            <a:gs pos="100000">
              <a:schemeClr val="accent2">
                <a:hueOff val="0"/>
                <a:satOff val="0"/>
                <a:lumOff val="0"/>
                <a:alphaOff val="0"/>
                <a:shade val="76000"/>
                <a:satMod val="130000"/>
                <a:lumMod val="8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Choose to experience one or both two-day sessions</a:t>
          </a:r>
        </a:p>
        <a:p>
          <a:pPr marL="114300" lvl="1" indent="-114300" algn="l" defTabSz="533400">
            <a:lnSpc>
              <a:spcPct val="90000"/>
            </a:lnSpc>
            <a:spcBef>
              <a:spcPct val="0"/>
            </a:spcBef>
            <a:spcAft>
              <a:spcPct val="15000"/>
            </a:spcAft>
            <a:buChar char="•"/>
          </a:pPr>
          <a:r>
            <a:rPr lang="en-US" sz="1200" kern="1200" dirty="0"/>
            <a:t>Visioneering, June 4th and 5th</a:t>
          </a:r>
        </a:p>
        <a:p>
          <a:pPr marL="114300" lvl="1" indent="-114300" algn="l" defTabSz="533400">
            <a:lnSpc>
              <a:spcPct val="90000"/>
            </a:lnSpc>
            <a:spcBef>
              <a:spcPct val="0"/>
            </a:spcBef>
            <a:spcAft>
              <a:spcPct val="15000"/>
            </a:spcAft>
            <a:buChar char="•"/>
          </a:pPr>
          <a:r>
            <a:rPr lang="en-US" sz="1200" kern="1200" dirty="0"/>
            <a:t>Implementation June 6th &amp; 7th</a:t>
          </a:r>
        </a:p>
      </dsp:txBody>
      <dsp:txXfrm>
        <a:off x="639210" y="2378498"/>
        <a:ext cx="3042724" cy="970570"/>
      </dsp:txXfrm>
    </dsp:sp>
    <dsp:sp modelId="{40D420A8-E5E5-4A9C-A7B8-7D8B4846C205}">
      <dsp:nvSpPr>
        <dsp:cNvPr id="0" name=""/>
        <dsp:cNvSpPr/>
      </dsp:nvSpPr>
      <dsp:spPr>
        <a:xfrm>
          <a:off x="913521" y="3522454"/>
          <a:ext cx="4077749" cy="1030962"/>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4000"/>
                <a:satMod val="130000"/>
                <a:lumMod val="92000"/>
              </a:schemeClr>
            </a:gs>
            <a:gs pos="100000">
              <a:schemeClr val="accent2">
                <a:hueOff val="0"/>
                <a:satOff val="0"/>
                <a:lumOff val="0"/>
                <a:alphaOff val="0"/>
                <a:shade val="76000"/>
                <a:satMod val="130000"/>
                <a:lumMod val="8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Each session offers 15 hours of instruction, inspiration and classroom resources  </a:t>
          </a:r>
        </a:p>
      </dsp:txBody>
      <dsp:txXfrm>
        <a:off x="943717" y="3552650"/>
        <a:ext cx="3042724" cy="970570"/>
      </dsp:txXfrm>
    </dsp:sp>
    <dsp:sp modelId="{66DFA2E9-083C-4CBA-9653-B91CA35E7646}">
      <dsp:nvSpPr>
        <dsp:cNvPr id="0" name=""/>
        <dsp:cNvSpPr/>
      </dsp:nvSpPr>
      <dsp:spPr>
        <a:xfrm>
          <a:off x="1218028" y="4696605"/>
          <a:ext cx="4077749" cy="1030962"/>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4000"/>
                <a:satMod val="130000"/>
                <a:lumMod val="92000"/>
              </a:schemeClr>
            </a:gs>
            <a:gs pos="100000">
              <a:schemeClr val="accent2">
                <a:hueOff val="0"/>
                <a:satOff val="0"/>
                <a:lumOff val="0"/>
                <a:alphaOff val="0"/>
                <a:shade val="76000"/>
                <a:satMod val="130000"/>
                <a:lumMod val="8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Taught by Baylor faculty and practicing entrepreneurs</a:t>
          </a:r>
        </a:p>
      </dsp:txBody>
      <dsp:txXfrm>
        <a:off x="1248224" y="4726801"/>
        <a:ext cx="3042724" cy="970570"/>
      </dsp:txXfrm>
    </dsp:sp>
    <dsp:sp modelId="{519674E7-B781-4626-9DEC-37012F66302F}">
      <dsp:nvSpPr>
        <dsp:cNvPr id="0" name=""/>
        <dsp:cNvSpPr/>
      </dsp:nvSpPr>
      <dsp:spPr>
        <a:xfrm>
          <a:off x="3407623" y="753175"/>
          <a:ext cx="670125" cy="670125"/>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3558401" y="753175"/>
        <a:ext cx="368569" cy="504269"/>
      </dsp:txXfrm>
    </dsp:sp>
    <dsp:sp modelId="{8C6837B3-E572-48F5-A2F5-BDAA85FCDCD8}">
      <dsp:nvSpPr>
        <dsp:cNvPr id="0" name=""/>
        <dsp:cNvSpPr/>
      </dsp:nvSpPr>
      <dsp:spPr>
        <a:xfrm>
          <a:off x="3712130" y="1927326"/>
          <a:ext cx="670125" cy="670125"/>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3862908" y="1927326"/>
        <a:ext cx="368569" cy="504269"/>
      </dsp:txXfrm>
    </dsp:sp>
    <dsp:sp modelId="{19C1C92F-E346-425A-9EE7-351EB891EF52}">
      <dsp:nvSpPr>
        <dsp:cNvPr id="0" name=""/>
        <dsp:cNvSpPr/>
      </dsp:nvSpPr>
      <dsp:spPr>
        <a:xfrm>
          <a:off x="4016638" y="3084295"/>
          <a:ext cx="670125" cy="670125"/>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4167416" y="3084295"/>
        <a:ext cx="368569" cy="504269"/>
      </dsp:txXfrm>
    </dsp:sp>
    <dsp:sp modelId="{69365A39-4AD3-4898-9B46-2E120A103AA3}">
      <dsp:nvSpPr>
        <dsp:cNvPr id="0" name=""/>
        <dsp:cNvSpPr/>
      </dsp:nvSpPr>
      <dsp:spPr>
        <a:xfrm>
          <a:off x="4321145" y="4269901"/>
          <a:ext cx="670125" cy="670125"/>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4471923" y="4269901"/>
        <a:ext cx="368569" cy="50426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1/29/2018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1/29/2018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1/29/2018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1/29/2018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1/29/2018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1/29/2018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1/29/2018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1/29/2018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1/29/2018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1/29/2018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1/29/2018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1/29/2018</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mailto:Linda_Ramirez@Baylor.edu"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mailto:cholecek@esc12.net" TargetMode="External"/><Relationship Id="rId5" Type="http://schemas.openxmlformats.org/officeDocument/2006/relationships/image" Target="../media/image1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extLst/>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740FE0-94C1-44D5-825E-CEF14886ADD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B75EF86-8A3C-4191-8E2E-A8B9D7C321FA}"/>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8CF53495-6465-4C40-8A80-2655A60DE7D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649B73AD-36D2-497A-B737-17A27B4DF4D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631134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40B5F03-3310-4CE4-9D7F-275648DF816A}"/>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1939" y="3265639"/>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p:nvSpPr>
          <p:cNvPr id="19" name="Rectangle 18">
            <a:extLst>
              <a:ext uri="{FF2B5EF4-FFF2-40B4-BE49-F238E27FC236}">
                <a16:creationId xmlns:a16="http://schemas.microsoft.com/office/drawing/2014/main" id="{4CDE0F52-E392-4D74-AF11-D595AF168F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F2B2AAC-A754-4682-AAC3-FC47D53263A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9331AFD-DAB8-4BF5-A691-454AB3FD18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8874" y="0"/>
            <a:ext cx="40660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767B384-B323-4C86-8CBF-950C67768D81}"/>
              </a:ext>
            </a:extLst>
          </p:cNvPr>
          <p:cNvPicPr/>
          <p:nvPr/>
        </p:nvPicPr>
        <p:blipFill>
          <a:blip r:embed="rId5"/>
          <a:stretch>
            <a:fillRect/>
          </a:stretch>
        </p:blipFill>
        <p:spPr>
          <a:xfrm>
            <a:off x="7640260" y="2953736"/>
            <a:ext cx="3425327" cy="950528"/>
          </a:xfrm>
          <a:prstGeom prst="rect">
            <a:avLst/>
          </a:prstGeom>
          <a:ln w="12700">
            <a:noFill/>
          </a:ln>
        </p:spPr>
      </p:pic>
      <p:sp>
        <p:nvSpPr>
          <p:cNvPr id="25" name="Rectangle 24">
            <a:extLst>
              <a:ext uri="{FF2B5EF4-FFF2-40B4-BE49-F238E27FC236}">
                <a16:creationId xmlns:a16="http://schemas.microsoft.com/office/drawing/2014/main" id="{389FE900-2765-4A0A-8695-2329E0C8A13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C4B09FC-4E62-44E1-AE24-817BF91D19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8" y="231959"/>
            <a:ext cx="3587890" cy="6383912"/>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CA3EA-E019-4A36-AB00-ECFBA7C22E2C}"/>
              </a:ext>
            </a:extLst>
          </p:cNvPr>
          <p:cNvSpPr>
            <a:spLocks noGrp="1"/>
          </p:cNvSpPr>
          <p:nvPr>
            <p:ph type="ctrTitle"/>
          </p:nvPr>
        </p:nvSpPr>
        <p:spPr>
          <a:xfrm>
            <a:off x="1969804" y="3428998"/>
            <a:ext cx="4533194" cy="2268559"/>
          </a:xfrm>
        </p:spPr>
        <p:txBody>
          <a:bodyPr>
            <a:normAutofit/>
          </a:bodyPr>
          <a:lstStyle/>
          <a:p>
            <a:br>
              <a:rPr lang="en-US" sz="4700" dirty="0"/>
            </a:br>
            <a:r>
              <a:rPr lang="en-US" sz="4700" dirty="0"/>
              <a:t>Baylor T3 (Train the Teacher)</a:t>
            </a:r>
          </a:p>
        </p:txBody>
      </p:sp>
      <p:sp>
        <p:nvSpPr>
          <p:cNvPr id="3" name="Subtitle 2">
            <a:extLst>
              <a:ext uri="{FF2B5EF4-FFF2-40B4-BE49-F238E27FC236}">
                <a16:creationId xmlns:a16="http://schemas.microsoft.com/office/drawing/2014/main" id="{2554E733-D803-4D60-B7B7-DD9FEFB87B6A}"/>
              </a:ext>
            </a:extLst>
          </p:cNvPr>
          <p:cNvSpPr>
            <a:spLocks noGrp="1"/>
          </p:cNvSpPr>
          <p:nvPr>
            <p:ph type="subTitle" idx="1"/>
          </p:nvPr>
        </p:nvSpPr>
        <p:spPr>
          <a:xfrm>
            <a:off x="2124907" y="2268786"/>
            <a:ext cx="4378091" cy="1160213"/>
          </a:xfrm>
        </p:spPr>
        <p:txBody>
          <a:bodyPr>
            <a:normAutofit/>
          </a:bodyPr>
          <a:lstStyle/>
          <a:p>
            <a:r>
              <a:rPr lang="en-US" dirty="0"/>
              <a:t>Entrepreneurship Education for High School Teachers</a:t>
            </a:r>
          </a:p>
          <a:p>
            <a:endParaRPr lang="en-US" dirty="0"/>
          </a:p>
        </p:txBody>
      </p:sp>
    </p:spTree>
    <p:extLst>
      <p:ext uri="{BB962C8B-B14F-4D97-AF65-F5344CB8AC3E}">
        <p14:creationId xmlns:p14="http://schemas.microsoft.com/office/powerpoint/2010/main" val="4167863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66DA-FD1C-4579-B710-4BA70AB0B3C5}"/>
              </a:ext>
            </a:extLst>
          </p:cNvPr>
          <p:cNvSpPr>
            <a:spLocks noGrp="1"/>
          </p:cNvSpPr>
          <p:nvPr>
            <p:ph type="title"/>
          </p:nvPr>
        </p:nvSpPr>
        <p:spPr/>
        <p:txBody>
          <a:bodyPr/>
          <a:lstStyle/>
          <a:p>
            <a:r>
              <a:rPr lang="en-US" dirty="0"/>
              <a:t>Baylor Entrepreneurship T3:  Implementation</a:t>
            </a:r>
          </a:p>
        </p:txBody>
      </p:sp>
      <p:sp>
        <p:nvSpPr>
          <p:cNvPr id="3" name="Text Placeholder 2">
            <a:extLst>
              <a:ext uri="{FF2B5EF4-FFF2-40B4-BE49-F238E27FC236}">
                <a16:creationId xmlns:a16="http://schemas.microsoft.com/office/drawing/2014/main" id="{5E14340A-B2D5-4EA7-8DEB-8A14C87E7A17}"/>
              </a:ext>
            </a:extLst>
          </p:cNvPr>
          <p:cNvSpPr>
            <a:spLocks noGrp="1"/>
          </p:cNvSpPr>
          <p:nvPr>
            <p:ph type="body" idx="1"/>
          </p:nvPr>
        </p:nvSpPr>
        <p:spPr/>
        <p:txBody>
          <a:bodyPr/>
          <a:lstStyle/>
          <a:p>
            <a:r>
              <a:rPr lang="en-US" dirty="0"/>
              <a:t>Implementation - June 6	</a:t>
            </a:r>
          </a:p>
        </p:txBody>
      </p:sp>
      <p:sp>
        <p:nvSpPr>
          <p:cNvPr id="4" name="Content Placeholder 3">
            <a:extLst>
              <a:ext uri="{FF2B5EF4-FFF2-40B4-BE49-F238E27FC236}">
                <a16:creationId xmlns:a16="http://schemas.microsoft.com/office/drawing/2014/main" id="{40639F68-1ADB-454C-ABFE-E0C09EBA89F1}"/>
              </a:ext>
            </a:extLst>
          </p:cNvPr>
          <p:cNvSpPr>
            <a:spLocks noGrp="1"/>
          </p:cNvSpPr>
          <p:nvPr>
            <p:ph sz="half" idx="2"/>
          </p:nvPr>
        </p:nvSpPr>
        <p:spPr>
          <a:xfrm>
            <a:off x="2404012" y="2828833"/>
            <a:ext cx="3893623" cy="3071434"/>
          </a:xfrm>
        </p:spPr>
        <p:txBody>
          <a:bodyPr>
            <a:normAutofit/>
          </a:bodyPr>
          <a:lstStyle/>
          <a:p>
            <a:r>
              <a:rPr lang="en-US" b="1" dirty="0"/>
              <a:t>Building a Successful Business Organization</a:t>
            </a:r>
            <a:endParaRPr lang="en-US" dirty="0"/>
          </a:p>
          <a:p>
            <a:r>
              <a:rPr lang="en-US" b="1" dirty="0"/>
              <a:t>Financial Statements</a:t>
            </a:r>
            <a:endParaRPr lang="en-US" dirty="0"/>
          </a:p>
          <a:p>
            <a:r>
              <a:rPr lang="en-US" b="1" dirty="0"/>
              <a:t>Understanding Credit</a:t>
            </a:r>
            <a:endParaRPr lang="en-US" dirty="0"/>
          </a:p>
          <a:p>
            <a:r>
              <a:rPr lang="en-US" b="1" dirty="0"/>
              <a:t>Pricing Policies</a:t>
            </a:r>
            <a:endParaRPr lang="en-US" dirty="0"/>
          </a:p>
          <a:p>
            <a:endParaRPr lang="en-US" dirty="0"/>
          </a:p>
        </p:txBody>
      </p:sp>
      <p:sp>
        <p:nvSpPr>
          <p:cNvPr id="5" name="Text Placeholder 4">
            <a:extLst>
              <a:ext uri="{FF2B5EF4-FFF2-40B4-BE49-F238E27FC236}">
                <a16:creationId xmlns:a16="http://schemas.microsoft.com/office/drawing/2014/main" id="{9D010C61-E9F8-4519-97A9-7CDBEA8E92D7}"/>
              </a:ext>
            </a:extLst>
          </p:cNvPr>
          <p:cNvSpPr>
            <a:spLocks noGrp="1"/>
          </p:cNvSpPr>
          <p:nvPr>
            <p:ph type="body" sz="quarter" idx="3"/>
          </p:nvPr>
        </p:nvSpPr>
        <p:spPr/>
        <p:txBody>
          <a:bodyPr/>
          <a:lstStyle/>
          <a:p>
            <a:r>
              <a:rPr lang="en-US" dirty="0"/>
              <a:t>Implementation - June 7</a:t>
            </a:r>
          </a:p>
        </p:txBody>
      </p:sp>
      <p:sp>
        <p:nvSpPr>
          <p:cNvPr id="6" name="Content Placeholder 5">
            <a:extLst>
              <a:ext uri="{FF2B5EF4-FFF2-40B4-BE49-F238E27FC236}">
                <a16:creationId xmlns:a16="http://schemas.microsoft.com/office/drawing/2014/main" id="{5CFBAECF-842E-4881-8414-2E09ABDC2FBE}"/>
              </a:ext>
            </a:extLst>
          </p:cNvPr>
          <p:cNvSpPr>
            <a:spLocks noGrp="1"/>
          </p:cNvSpPr>
          <p:nvPr>
            <p:ph sz="quarter" idx="4"/>
          </p:nvPr>
        </p:nvSpPr>
        <p:spPr/>
        <p:txBody>
          <a:bodyPr>
            <a:normAutofit fontScale="92500" lnSpcReduction="20000"/>
          </a:bodyPr>
          <a:lstStyle/>
          <a:p>
            <a:r>
              <a:rPr lang="en-US" b="1" dirty="0"/>
              <a:t>Product Management</a:t>
            </a:r>
            <a:endParaRPr lang="en-US" dirty="0"/>
          </a:p>
          <a:p>
            <a:r>
              <a:rPr lang="en-US" b="1" dirty="0"/>
              <a:t>Product Planning</a:t>
            </a:r>
            <a:endParaRPr lang="en-US" dirty="0"/>
          </a:p>
          <a:p>
            <a:r>
              <a:rPr lang="en-US" b="1" dirty="0"/>
              <a:t>Distribution </a:t>
            </a:r>
            <a:endParaRPr lang="en-US" dirty="0"/>
          </a:p>
          <a:p>
            <a:r>
              <a:rPr lang="en-US" b="1" dirty="0"/>
              <a:t>Purchasing</a:t>
            </a:r>
            <a:r>
              <a:rPr lang="en-US" dirty="0"/>
              <a:t> </a:t>
            </a:r>
          </a:p>
          <a:p>
            <a:r>
              <a:rPr lang="en-US" b="1" dirty="0"/>
              <a:t>Entrepreneurial Risk</a:t>
            </a:r>
          </a:p>
          <a:p>
            <a:r>
              <a:rPr lang="en-US" b="1" dirty="0"/>
              <a:t> Panel Discussion Feedback </a:t>
            </a:r>
          </a:p>
          <a:p>
            <a:endParaRPr lang="en-US" dirty="0"/>
          </a:p>
          <a:p>
            <a:endParaRPr lang="en-US" dirty="0"/>
          </a:p>
        </p:txBody>
      </p:sp>
    </p:spTree>
    <p:extLst>
      <p:ext uri="{BB962C8B-B14F-4D97-AF65-F5344CB8AC3E}">
        <p14:creationId xmlns:p14="http://schemas.microsoft.com/office/powerpoint/2010/main" val="2712239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EF1F-D51F-4197-9B43-254002EC80DF}"/>
              </a:ext>
            </a:extLst>
          </p:cNvPr>
          <p:cNvSpPr>
            <a:spLocks noGrp="1"/>
          </p:cNvSpPr>
          <p:nvPr>
            <p:ph type="title"/>
          </p:nvPr>
        </p:nvSpPr>
        <p:spPr/>
        <p:txBody>
          <a:bodyPr/>
          <a:lstStyle/>
          <a:p>
            <a:r>
              <a:rPr lang="en-US" dirty="0"/>
              <a:t>Registration</a:t>
            </a:r>
            <a:br>
              <a:rPr lang="en-US" dirty="0"/>
            </a:br>
            <a:endParaRPr lang="en-US" dirty="0"/>
          </a:p>
        </p:txBody>
      </p:sp>
      <p:sp>
        <p:nvSpPr>
          <p:cNvPr id="3" name="Content Placeholder 2">
            <a:extLst>
              <a:ext uri="{FF2B5EF4-FFF2-40B4-BE49-F238E27FC236}">
                <a16:creationId xmlns:a16="http://schemas.microsoft.com/office/drawing/2014/main" id="{75A805E9-1A33-447E-A933-FDC91ABCA751}"/>
              </a:ext>
            </a:extLst>
          </p:cNvPr>
          <p:cNvSpPr>
            <a:spLocks noGrp="1"/>
          </p:cNvSpPr>
          <p:nvPr>
            <p:ph sz="half" idx="1"/>
          </p:nvPr>
        </p:nvSpPr>
        <p:spPr>
          <a:xfrm>
            <a:off x="2194827" y="1887522"/>
            <a:ext cx="3891960" cy="4326666"/>
          </a:xfrm>
        </p:spPr>
        <p:txBody>
          <a:bodyPr>
            <a:normAutofit fontScale="92500" lnSpcReduction="20000"/>
          </a:bodyPr>
          <a:lstStyle/>
          <a:p>
            <a:r>
              <a:rPr lang="en-US" dirty="0"/>
              <a:t>Register through Region 12 ESC </a:t>
            </a:r>
          </a:p>
          <a:p>
            <a:pPr lvl="1"/>
            <a:r>
              <a:rPr lang="en-US" dirty="0"/>
              <a:t>Connect3 Conference</a:t>
            </a:r>
          </a:p>
          <a:p>
            <a:pPr lvl="1"/>
            <a:r>
              <a:rPr lang="en-US" dirty="0"/>
              <a:t>“Visioneering” June 4 &amp; 5</a:t>
            </a:r>
          </a:p>
          <a:p>
            <a:pPr lvl="1"/>
            <a:r>
              <a:rPr lang="en-US" dirty="0"/>
              <a:t>“Implementation” June 6 &amp; 7</a:t>
            </a:r>
          </a:p>
          <a:p>
            <a:pPr lvl="1"/>
            <a:r>
              <a:rPr lang="en-US" dirty="0"/>
              <a:t>All Classes meet in the Foster Campus for Business &amp; Innovation, Room 416</a:t>
            </a:r>
          </a:p>
          <a:p>
            <a:pPr lvl="1"/>
            <a:r>
              <a:rPr lang="en-US" dirty="0"/>
              <a:t>Contact: Linda Ramirez, Program Coordinator, Baylor T3, </a:t>
            </a:r>
            <a:r>
              <a:rPr lang="en-US" dirty="0">
                <a:hlinkClick r:id="rId2"/>
              </a:rPr>
              <a:t>Linda_Ramirez@Baylor.edu</a:t>
            </a:r>
            <a:r>
              <a:rPr lang="en-US" dirty="0"/>
              <a:t>, 254-710-4157</a:t>
            </a:r>
          </a:p>
          <a:p>
            <a:pPr marL="457200" lvl="1" indent="0">
              <a:buNone/>
            </a:pPr>
            <a:endParaRPr lang="en-US" dirty="0"/>
          </a:p>
          <a:p>
            <a:pPr lvl="2"/>
            <a:endParaRPr lang="en-US" dirty="0"/>
          </a:p>
        </p:txBody>
      </p:sp>
      <p:pic>
        <p:nvPicPr>
          <p:cNvPr id="6" name="Content Placeholder 5">
            <a:extLst>
              <a:ext uri="{FF2B5EF4-FFF2-40B4-BE49-F238E27FC236}">
                <a16:creationId xmlns:a16="http://schemas.microsoft.com/office/drawing/2014/main" id="{F7E8E2EA-C7DA-4F5D-8E78-D1DB95DA0EDF}"/>
              </a:ext>
            </a:extLst>
          </p:cNvPr>
          <p:cNvPicPr>
            <a:picLocks noGrp="1" noChangeAspect="1"/>
          </p:cNvPicPr>
          <p:nvPr>
            <p:ph sz="half" idx="2"/>
          </p:nvPr>
        </p:nvPicPr>
        <p:blipFill>
          <a:blip r:embed="rId3"/>
          <a:stretch>
            <a:fillRect/>
          </a:stretch>
        </p:blipFill>
        <p:spPr>
          <a:xfrm>
            <a:off x="6738344" y="2659310"/>
            <a:ext cx="4231128" cy="2384417"/>
          </a:xfrm>
        </p:spPr>
      </p:pic>
    </p:spTree>
    <p:extLst>
      <p:ext uri="{BB962C8B-B14F-4D97-AF65-F5344CB8AC3E}">
        <p14:creationId xmlns:p14="http://schemas.microsoft.com/office/powerpoint/2010/main" val="2169752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extLst/>
          </a:blip>
          <a:stretch/>
        </a:blipFill>
        <a:effectLst/>
      </p:bgPr>
    </p:bg>
    <p:spTree>
      <p:nvGrpSpPr>
        <p:cNvPr id="1" name=""/>
        <p:cNvGrpSpPr/>
        <p:nvPr/>
      </p:nvGrpSpPr>
      <p:grpSpPr>
        <a:xfrm>
          <a:off x="0" y="0"/>
          <a:ext cx="0" cy="0"/>
          <a:chOff x="0" y="0"/>
          <a:chExt cx="0" cy="0"/>
        </a:xfrm>
      </p:grpSpPr>
      <p:pic>
        <p:nvPicPr>
          <p:cNvPr id="44" name="Picture 9">
            <a:extLst>
              <a:ext uri="{FF2B5EF4-FFF2-40B4-BE49-F238E27FC236}">
                <a16:creationId xmlns:a16="http://schemas.microsoft.com/office/drawing/2014/main" id="{01AF5FBB-9FDC-4D75-9DD6-DAF01ED197A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5" name="Picture 11">
            <a:extLst>
              <a:ext uri="{FF2B5EF4-FFF2-40B4-BE49-F238E27FC236}">
                <a16:creationId xmlns:a16="http://schemas.microsoft.com/office/drawing/2014/main" id="{933BBBE6-F4CF-483E-BA74-B51421B4D93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6" name="Rectangle 13">
            <a:extLst>
              <a:ext uri="{FF2B5EF4-FFF2-40B4-BE49-F238E27FC236}">
                <a16:creationId xmlns:a16="http://schemas.microsoft.com/office/drawing/2014/main" id="{4C790028-99AE-4AE4-8269-9913E2D5062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15">
            <a:extLst>
              <a:ext uri="{FF2B5EF4-FFF2-40B4-BE49-F238E27FC236}">
                <a16:creationId xmlns:a16="http://schemas.microsoft.com/office/drawing/2014/main" id="{06936A2A-FE08-4EE0-A409-3EF3FA2448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17">
            <a:extLst>
              <a:ext uri="{FF2B5EF4-FFF2-40B4-BE49-F238E27FC236}">
                <a16:creationId xmlns:a16="http://schemas.microsoft.com/office/drawing/2014/main" id="{E1F0989E-BFBB-43E4-927B-2C51C7AE261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19">
            <a:extLst>
              <a:ext uri="{FF2B5EF4-FFF2-40B4-BE49-F238E27FC236}">
                <a16:creationId xmlns:a16="http://schemas.microsoft.com/office/drawing/2014/main" id="{8ACA2469-91AA-459B-A5DD-8FFC0F70E05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TextBox 21">
            <a:extLst>
              <a:ext uri="{FF2B5EF4-FFF2-40B4-BE49-F238E27FC236}">
                <a16:creationId xmlns:a16="http://schemas.microsoft.com/office/drawing/2014/main" id="{97860FD2-CA19-4064-AA6F-68050C3D201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51" name="Rectangle 23">
            <a:extLst>
              <a:ext uri="{FF2B5EF4-FFF2-40B4-BE49-F238E27FC236}">
                <a16:creationId xmlns:a16="http://schemas.microsoft.com/office/drawing/2014/main" id="{04B15793-5D52-4CE3-9456-520488317C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25">
            <a:extLst>
              <a:ext uri="{FF2B5EF4-FFF2-40B4-BE49-F238E27FC236}">
                <a16:creationId xmlns:a16="http://schemas.microsoft.com/office/drawing/2014/main" id="{B92250A6-61AE-4BD3-91E2-FD79FFFB5B7B}"/>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3" name="Picture 27">
            <a:extLst>
              <a:ext uri="{FF2B5EF4-FFF2-40B4-BE49-F238E27FC236}">
                <a16:creationId xmlns:a16="http://schemas.microsoft.com/office/drawing/2014/main" id="{23399881-2EF3-4320-B5E2-260A628D15CA}"/>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4" name="Rectangle 29">
            <a:extLst>
              <a:ext uri="{FF2B5EF4-FFF2-40B4-BE49-F238E27FC236}">
                <a16:creationId xmlns:a16="http://schemas.microsoft.com/office/drawing/2014/main" id="{B955B52B-4DBA-4DB2-99C3-70E2B0E79D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31">
            <a:extLst>
              <a:ext uri="{FF2B5EF4-FFF2-40B4-BE49-F238E27FC236}">
                <a16:creationId xmlns:a16="http://schemas.microsoft.com/office/drawing/2014/main" id="{E9076632-5B90-4929-B54C-1CA407D81C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33">
            <a:extLst>
              <a:ext uri="{FF2B5EF4-FFF2-40B4-BE49-F238E27FC236}">
                <a16:creationId xmlns:a16="http://schemas.microsoft.com/office/drawing/2014/main" id="{CC0A16B4-C5FC-49C6-97DE-C29FF4E4B9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35">
            <a:extLst>
              <a:ext uri="{FF2B5EF4-FFF2-40B4-BE49-F238E27FC236}">
                <a16:creationId xmlns:a16="http://schemas.microsoft.com/office/drawing/2014/main" id="{51007033-EB39-46FC-A11A-D75E520C76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8447" y="0"/>
            <a:ext cx="529647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D9A52115-F372-45EE-922A-6DED090D255C}"/>
              </a:ext>
            </a:extLst>
          </p:cNvPr>
          <p:cNvPicPr>
            <a:picLocks noGrp="1"/>
          </p:cNvPicPr>
          <p:nvPr>
            <p:ph sz="half" idx="1"/>
          </p:nvPr>
        </p:nvPicPr>
        <p:blipFill>
          <a:blip r:embed="rId5"/>
          <a:stretch>
            <a:fillRect/>
          </a:stretch>
        </p:blipFill>
        <p:spPr>
          <a:xfrm>
            <a:off x="6421011" y="2781179"/>
            <a:ext cx="4640272" cy="1287675"/>
          </a:xfrm>
          <a:prstGeom prst="rect">
            <a:avLst/>
          </a:prstGeom>
          <a:ln w="12700">
            <a:noFill/>
          </a:ln>
        </p:spPr>
      </p:pic>
      <p:sp>
        <p:nvSpPr>
          <p:cNvPr id="58" name="Rectangle 37">
            <a:extLst>
              <a:ext uri="{FF2B5EF4-FFF2-40B4-BE49-F238E27FC236}">
                <a16:creationId xmlns:a16="http://schemas.microsoft.com/office/drawing/2014/main" id="{549DF2AF-0E3C-4E5E-86E2-C01D0870067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39">
            <a:extLst>
              <a:ext uri="{FF2B5EF4-FFF2-40B4-BE49-F238E27FC236}">
                <a16:creationId xmlns:a16="http://schemas.microsoft.com/office/drawing/2014/main" id="{99BF5B78-B790-4A4E-AE0B-198E960E46DA}"/>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8808"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60" name="Rectangle 41">
            <a:extLst>
              <a:ext uri="{FF2B5EF4-FFF2-40B4-BE49-F238E27FC236}">
                <a16:creationId xmlns:a16="http://schemas.microsoft.com/office/drawing/2014/main" id="{3E23A6E2-F2D4-4F1D-ABEB-65EFA80BA70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6632" y="236475"/>
            <a:ext cx="4799023" cy="6380571"/>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A01CA4-630E-49B3-9009-CD08A1815283}"/>
              </a:ext>
            </a:extLst>
          </p:cNvPr>
          <p:cNvSpPr>
            <a:spLocks noGrp="1"/>
          </p:cNvSpPr>
          <p:nvPr>
            <p:ph type="title"/>
          </p:nvPr>
        </p:nvSpPr>
        <p:spPr>
          <a:xfrm>
            <a:off x="1964444" y="638508"/>
            <a:ext cx="3319381" cy="1246778"/>
          </a:xfrm>
        </p:spPr>
        <p:txBody>
          <a:bodyPr vert="horz" lIns="91440" tIns="45720" rIns="91440" bIns="45720" rtlCol="0" anchor="t">
            <a:normAutofit fontScale="90000"/>
          </a:bodyPr>
          <a:lstStyle/>
          <a:p>
            <a:pPr algn="ctr"/>
            <a:r>
              <a:rPr lang="en-US" dirty="0"/>
              <a:t>Baylor Entrepreneurship is…</a:t>
            </a:r>
            <a:br>
              <a:rPr lang="en-US" dirty="0"/>
            </a:br>
            <a:endParaRPr lang="en-US" dirty="0"/>
          </a:p>
        </p:txBody>
      </p:sp>
      <p:sp>
        <p:nvSpPr>
          <p:cNvPr id="4" name="Content Placeholder 3">
            <a:extLst>
              <a:ext uri="{FF2B5EF4-FFF2-40B4-BE49-F238E27FC236}">
                <a16:creationId xmlns:a16="http://schemas.microsoft.com/office/drawing/2014/main" id="{75CFBD96-8B63-4E7E-BDB7-923626106C2B}"/>
              </a:ext>
            </a:extLst>
          </p:cNvPr>
          <p:cNvSpPr>
            <a:spLocks noGrp="1"/>
          </p:cNvSpPr>
          <p:nvPr>
            <p:ph sz="half" idx="2"/>
          </p:nvPr>
        </p:nvSpPr>
        <p:spPr>
          <a:xfrm>
            <a:off x="1964444" y="2052116"/>
            <a:ext cx="3319381" cy="3997828"/>
          </a:xfrm>
        </p:spPr>
        <p:txBody>
          <a:bodyPr vert="horz" lIns="91440" tIns="45720" rIns="91440" bIns="45720" rtlCol="0" anchor="ctr">
            <a:normAutofit fontScale="70000" lnSpcReduction="20000"/>
          </a:bodyPr>
          <a:lstStyle/>
          <a:p>
            <a:r>
              <a:rPr lang="en-US" dirty="0"/>
              <a:t>#5 Ranked Entrepreneurship Undergraduate Program by Entrepreneur Magazine/The Princeton Review (2017)</a:t>
            </a:r>
          </a:p>
          <a:p>
            <a:r>
              <a:rPr lang="en-US" dirty="0"/>
              <a:t>#9 Ranked Entrepreneurship Undergraduate Program by U.S. News &amp; World Report (2017)</a:t>
            </a:r>
          </a:p>
          <a:p>
            <a:r>
              <a:rPr lang="en-US" dirty="0"/>
              <a:t>Publishers of the #1 selling small business textbook for each of the past 50 years, </a:t>
            </a:r>
            <a:r>
              <a:rPr lang="en-US" i="1" dirty="0"/>
              <a:t>Small Business Management: Launching and Growing Entrepreneurial Ventures</a:t>
            </a:r>
            <a:r>
              <a:rPr lang="en-US" dirty="0"/>
              <a:t>(Longenecker, Petty, Palich, Hoy)</a:t>
            </a:r>
          </a:p>
          <a:p>
            <a:endParaRPr lang="en-US" sz="1600" dirty="0"/>
          </a:p>
        </p:txBody>
      </p:sp>
    </p:spTree>
    <p:extLst>
      <p:ext uri="{BB962C8B-B14F-4D97-AF65-F5344CB8AC3E}">
        <p14:creationId xmlns:p14="http://schemas.microsoft.com/office/powerpoint/2010/main" val="4164924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extLst/>
          </a:blip>
          <a:stretch/>
        </a:blip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26AA7C31-76FD-4B44-A1FF-D13D2515AE5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5" name="Picture 74">
            <a:extLst>
              <a:ext uri="{FF2B5EF4-FFF2-40B4-BE49-F238E27FC236}">
                <a16:creationId xmlns:a16="http://schemas.microsoft.com/office/drawing/2014/main" id="{F5CE85F9-F4EE-4E5D-8235-528527A401D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7" name="Rectangle 76">
            <a:extLst>
              <a:ext uri="{FF2B5EF4-FFF2-40B4-BE49-F238E27FC236}">
                <a16:creationId xmlns:a16="http://schemas.microsoft.com/office/drawing/2014/main" id="{17338BB4-74FF-4836-86B7-F1B0C2B62D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1ABFA8A3-A231-4BC1-B8A5-C5BE7315CD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4D747E59-EDB0-47FA-899B-0621ED112E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C2629343-044F-4737-89E9-3E17903419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TextBox 84">
            <a:extLst>
              <a:ext uri="{FF2B5EF4-FFF2-40B4-BE49-F238E27FC236}">
                <a16:creationId xmlns:a16="http://schemas.microsoft.com/office/drawing/2014/main" id="{C9B9C8E0-18D9-430D-B171-939E0EEEBAB2}"/>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87" name="Rectangle 86">
            <a:extLst>
              <a:ext uri="{FF2B5EF4-FFF2-40B4-BE49-F238E27FC236}">
                <a16:creationId xmlns:a16="http://schemas.microsoft.com/office/drawing/2014/main" id="{B9EEB229-3EBA-4333-B94C-ED62EC1014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Picture 88">
            <a:extLst>
              <a:ext uri="{FF2B5EF4-FFF2-40B4-BE49-F238E27FC236}">
                <a16:creationId xmlns:a16="http://schemas.microsoft.com/office/drawing/2014/main" id="{B4666C73-1C44-4BD3-9529-A7E02C6A8AD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1" name="Picture 90">
            <a:extLst>
              <a:ext uri="{FF2B5EF4-FFF2-40B4-BE49-F238E27FC236}">
                <a16:creationId xmlns:a16="http://schemas.microsoft.com/office/drawing/2014/main" id="{723E4E2F-EA2E-477B-A595-C5A5F62E93A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3" name="Rectangle 92">
            <a:extLst>
              <a:ext uri="{FF2B5EF4-FFF2-40B4-BE49-F238E27FC236}">
                <a16:creationId xmlns:a16="http://schemas.microsoft.com/office/drawing/2014/main" id="{B6500FA0-D185-45FF-9F47-EF5FB715808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7273825F-243F-467C-8349-B97E81C3E68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255659AF-6F61-42EF-B761-0862A79DBE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00650157-038B-4377-BAFA-B12FF57E01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Connect3 Logo">
            <a:extLst>
              <a:ext uri="{FF2B5EF4-FFF2-40B4-BE49-F238E27FC236}">
                <a16:creationId xmlns:a16="http://schemas.microsoft.com/office/drawing/2014/main" id="{AC61BE60-D919-417D-AF71-BFA478BF7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1533" y="2777745"/>
            <a:ext cx="3994617" cy="2546570"/>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1C750E99-18DF-4893-8548-46B4EF3F5F2D}"/>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0169"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4" name="Content Placeholder 3">
            <a:extLst>
              <a:ext uri="{FF2B5EF4-FFF2-40B4-BE49-F238E27FC236}">
                <a16:creationId xmlns:a16="http://schemas.microsoft.com/office/drawing/2014/main" id="{00F6F88D-F980-4B86-8AE3-3DE7663FA2C0}"/>
              </a:ext>
            </a:extLst>
          </p:cNvPr>
          <p:cNvSpPr>
            <a:spLocks noGrp="1"/>
          </p:cNvSpPr>
          <p:nvPr>
            <p:ph sz="half" idx="2"/>
          </p:nvPr>
        </p:nvSpPr>
        <p:spPr>
          <a:xfrm>
            <a:off x="1717877" y="2105202"/>
            <a:ext cx="3969505" cy="3997828"/>
          </a:xfrm>
        </p:spPr>
        <p:txBody>
          <a:bodyPr vert="horz" lIns="91440" tIns="45720" rIns="91440" bIns="45720" rtlCol="0" anchor="ctr">
            <a:normAutofit/>
          </a:bodyPr>
          <a:lstStyle/>
          <a:p>
            <a:r>
              <a:rPr lang="en-US" sz="1800" dirty="0"/>
              <a:t>Contact Chris Holecek Education Specialist </a:t>
            </a:r>
          </a:p>
          <a:p>
            <a:r>
              <a:rPr lang="en-US" sz="1800" dirty="0"/>
              <a:t> 254-297-1284 </a:t>
            </a:r>
            <a:r>
              <a:rPr lang="en-US" sz="1800" dirty="0">
                <a:hlinkClick r:id="rId6"/>
              </a:rPr>
              <a:t>cholecek@esc12.net</a:t>
            </a:r>
            <a:endParaRPr lang="en-US" sz="1800" dirty="0"/>
          </a:p>
          <a:p>
            <a:endParaRPr lang="en-US" sz="1800" dirty="0"/>
          </a:p>
          <a:p>
            <a:pPr marL="0" indent="0"/>
            <a:endParaRPr lang="en-US" sz="1800" dirty="0"/>
          </a:p>
        </p:txBody>
      </p:sp>
      <p:pic>
        <p:nvPicPr>
          <p:cNvPr id="1030" name="Picture 6" descr="ESC Region 12 logo">
            <a:extLst>
              <a:ext uri="{FF2B5EF4-FFF2-40B4-BE49-F238E27FC236}">
                <a16:creationId xmlns:a16="http://schemas.microsoft.com/office/drawing/2014/main" id="{19BD29D3-B329-4D37-932F-584AE2A18D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9883" y="516064"/>
            <a:ext cx="603885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4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extLst/>
          </a:blip>
          <a:stretch/>
        </a:blipFill>
        <a:effectLst/>
      </p:bgPr>
    </p:bg>
    <p:spTree>
      <p:nvGrpSpPr>
        <p:cNvPr id="1" name=""/>
        <p:cNvGrpSpPr/>
        <p:nvPr/>
      </p:nvGrpSpPr>
      <p:grpSpPr>
        <a:xfrm>
          <a:off x="0" y="0"/>
          <a:ext cx="0" cy="0"/>
          <a:chOff x="0" y="0"/>
          <a:chExt cx="0" cy="0"/>
        </a:xfrm>
      </p:grpSpPr>
      <p:pic>
        <p:nvPicPr>
          <p:cNvPr id="140" name="Picture 59" descr="A close up of a logo&#10;&#10;Description generated with very high confidence">
            <a:extLst>
              <a:ext uri="{FF2B5EF4-FFF2-40B4-BE49-F238E27FC236}">
                <a16:creationId xmlns:a16="http://schemas.microsoft.com/office/drawing/2014/main" id="{01AF5FBB-9FDC-4D75-9DD6-DAF01ED197A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1" name="Picture 61" descr="A close up of a logo&#10;&#10;Description generated with very high confidence">
            <a:extLst>
              <a:ext uri="{FF2B5EF4-FFF2-40B4-BE49-F238E27FC236}">
                <a16:creationId xmlns:a16="http://schemas.microsoft.com/office/drawing/2014/main" id="{933BBBE6-F4CF-483E-BA74-B51421B4D93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2" name="Rectangle 63">
            <a:extLst>
              <a:ext uri="{FF2B5EF4-FFF2-40B4-BE49-F238E27FC236}">
                <a16:creationId xmlns:a16="http://schemas.microsoft.com/office/drawing/2014/main" id="{4C790028-99AE-4AE4-8269-9913E2D5062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 name="Rectangle 65">
            <a:extLst>
              <a:ext uri="{FF2B5EF4-FFF2-40B4-BE49-F238E27FC236}">
                <a16:creationId xmlns:a16="http://schemas.microsoft.com/office/drawing/2014/main" id="{06936A2A-FE08-4EE0-A409-3EF3FA2448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4" name="Rectangle 67">
            <a:extLst>
              <a:ext uri="{FF2B5EF4-FFF2-40B4-BE49-F238E27FC236}">
                <a16:creationId xmlns:a16="http://schemas.microsoft.com/office/drawing/2014/main" id="{E1F0989E-BFBB-43E4-927B-2C51C7AE261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5" name="Rectangle 69">
            <a:extLst>
              <a:ext uri="{FF2B5EF4-FFF2-40B4-BE49-F238E27FC236}">
                <a16:creationId xmlns:a16="http://schemas.microsoft.com/office/drawing/2014/main" id="{8ACA2469-91AA-459B-A5DD-8FFC0F70E05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6" name="TextBox 71">
            <a:extLst>
              <a:ext uri="{FF2B5EF4-FFF2-40B4-BE49-F238E27FC236}">
                <a16:creationId xmlns:a16="http://schemas.microsoft.com/office/drawing/2014/main" id="{97860FD2-CA19-4064-AA6F-68050C3D201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47" name="Rectangle 73">
            <a:extLst>
              <a:ext uri="{FF2B5EF4-FFF2-40B4-BE49-F238E27FC236}">
                <a16:creationId xmlns:a16="http://schemas.microsoft.com/office/drawing/2014/main" id="{9B0F3308-12C4-4DD7-ABB4-D0DFAA3CF6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8" name="Picture 75" descr="A close up of a logo&#10;&#10;Description generated with very high confidence">
            <a:extLst>
              <a:ext uri="{FF2B5EF4-FFF2-40B4-BE49-F238E27FC236}">
                <a16:creationId xmlns:a16="http://schemas.microsoft.com/office/drawing/2014/main" id="{6A24046D-AAB6-4470-AC22-6448D576E5B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9" name="Picture 77" descr="A close up of a logo&#10;&#10;Description generated with very high confidence">
            <a:extLst>
              <a:ext uri="{FF2B5EF4-FFF2-40B4-BE49-F238E27FC236}">
                <a16:creationId xmlns:a16="http://schemas.microsoft.com/office/drawing/2014/main" id="{211A0A85-392D-49DA-B9EC-82262B3B961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0" name="Rectangle 79">
            <a:extLst>
              <a:ext uri="{FF2B5EF4-FFF2-40B4-BE49-F238E27FC236}">
                <a16:creationId xmlns:a16="http://schemas.microsoft.com/office/drawing/2014/main" id="{73AFD74C-283C-45BD-885B-6E6635E4B3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81">
            <a:extLst>
              <a:ext uri="{FF2B5EF4-FFF2-40B4-BE49-F238E27FC236}">
                <a16:creationId xmlns:a16="http://schemas.microsoft.com/office/drawing/2014/main" id="{CE3DE725-FEB0-422F-BDBA-A29C95768A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83">
            <a:extLst>
              <a:ext uri="{FF2B5EF4-FFF2-40B4-BE49-F238E27FC236}">
                <a16:creationId xmlns:a16="http://schemas.microsoft.com/office/drawing/2014/main" id="{05058156-257B-4118-BA50-5869C8AF6A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85">
            <a:extLst>
              <a:ext uri="{FF2B5EF4-FFF2-40B4-BE49-F238E27FC236}">
                <a16:creationId xmlns:a16="http://schemas.microsoft.com/office/drawing/2014/main" id="{D23B4D99-FEA8-489A-8436-A2F113BE1B6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extBox 87">
            <a:extLst>
              <a:ext uri="{FF2B5EF4-FFF2-40B4-BE49-F238E27FC236}">
                <a16:creationId xmlns:a16="http://schemas.microsoft.com/office/drawing/2014/main" id="{4286361A-8EC3-4919-AC52-037870BF69C7}"/>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0169"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pic>
        <p:nvPicPr>
          <p:cNvPr id="6" name="Content Placeholder 5" descr="A group of people posing for a photo&#10;&#10;Description generated with very high confidence">
            <a:extLst>
              <a:ext uri="{FF2B5EF4-FFF2-40B4-BE49-F238E27FC236}">
                <a16:creationId xmlns:a16="http://schemas.microsoft.com/office/drawing/2014/main" id="{BE9D2D6B-03F0-4BBC-8EEB-DA9BB25DDDDA}"/>
              </a:ext>
            </a:extLst>
          </p:cNvPr>
          <p:cNvPicPr>
            <a:picLocks noGrp="1" noChangeAspect="1"/>
          </p:cNvPicPr>
          <p:nvPr>
            <p:ph sz="half" idx="2"/>
          </p:nvPr>
        </p:nvPicPr>
        <p:blipFill rotWithShape="1">
          <a:blip r:embed="rId5"/>
          <a:srcRect/>
          <a:stretch/>
        </p:blipFill>
        <p:spPr>
          <a:xfrm>
            <a:off x="5554997" y="2491330"/>
            <a:ext cx="4818974" cy="2517913"/>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 name="Title 1">
            <a:extLst>
              <a:ext uri="{FF2B5EF4-FFF2-40B4-BE49-F238E27FC236}">
                <a16:creationId xmlns:a16="http://schemas.microsoft.com/office/drawing/2014/main" id="{B26388ED-C1B0-4928-851C-A3E1D2D81033}"/>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dirty="0"/>
              <a:t>Baylor Entrepreneurship T3</a:t>
            </a:r>
          </a:p>
        </p:txBody>
      </p:sp>
      <p:sp>
        <p:nvSpPr>
          <p:cNvPr id="3" name="Content Placeholder 2">
            <a:extLst>
              <a:ext uri="{FF2B5EF4-FFF2-40B4-BE49-F238E27FC236}">
                <a16:creationId xmlns:a16="http://schemas.microsoft.com/office/drawing/2014/main" id="{FE6EDF86-4B9A-43EF-A315-005643F0D70B}"/>
              </a:ext>
            </a:extLst>
          </p:cNvPr>
          <p:cNvSpPr>
            <a:spLocks noGrp="1"/>
          </p:cNvSpPr>
          <p:nvPr>
            <p:ph sz="half" idx="1"/>
          </p:nvPr>
        </p:nvSpPr>
        <p:spPr>
          <a:xfrm>
            <a:off x="1975805" y="1885285"/>
            <a:ext cx="3275703" cy="3997828"/>
          </a:xfrm>
        </p:spPr>
        <p:txBody>
          <a:bodyPr vert="horz" lIns="91440" tIns="45720" rIns="91440" bIns="45720" rtlCol="0" anchor="ctr">
            <a:normAutofit/>
          </a:bodyPr>
          <a:lstStyle/>
          <a:p>
            <a:pPr lvl="0"/>
            <a:endParaRPr lang="en-US" sz="1600" dirty="0"/>
          </a:p>
          <a:p>
            <a:pPr lvl="0"/>
            <a:r>
              <a:rPr lang="en-US" sz="1600" dirty="0"/>
              <a:t>Catalyst for Baylor T3 was the Baylor Youth Entrepreneur Awards which launched in  2014. This is our 2017 group of award winners.  </a:t>
            </a:r>
          </a:p>
          <a:p>
            <a:pPr lvl="0"/>
            <a:r>
              <a:rPr lang="en-US" sz="1600" dirty="0"/>
              <a:t>Working with Chris Holecek and Judy York from ESC Region 12 on BYEA, we began to see a need for this class. </a:t>
            </a:r>
          </a:p>
          <a:p>
            <a:pPr lvl="0"/>
            <a:endParaRPr lang="en-US" sz="1600" dirty="0"/>
          </a:p>
        </p:txBody>
      </p:sp>
      <p:sp>
        <p:nvSpPr>
          <p:cNvPr id="4" name="TextBox 3">
            <a:extLst>
              <a:ext uri="{FF2B5EF4-FFF2-40B4-BE49-F238E27FC236}">
                <a16:creationId xmlns:a16="http://schemas.microsoft.com/office/drawing/2014/main" id="{875C3EEF-7CB5-4B75-BC86-855889F71538}"/>
              </a:ext>
            </a:extLst>
          </p:cNvPr>
          <p:cNvSpPr txBox="1"/>
          <p:nvPr/>
        </p:nvSpPr>
        <p:spPr>
          <a:xfrm>
            <a:off x="6273821" y="5210705"/>
            <a:ext cx="3704253" cy="369332"/>
          </a:xfrm>
          <a:prstGeom prst="rect">
            <a:avLst/>
          </a:prstGeom>
          <a:noFill/>
        </p:spPr>
        <p:txBody>
          <a:bodyPr wrap="square" rtlCol="0">
            <a:spAutoFit/>
          </a:bodyPr>
          <a:lstStyle/>
          <a:p>
            <a:r>
              <a:rPr lang="en-US" dirty="0"/>
              <a:t>www.Baylor.edu/business/YEA</a:t>
            </a:r>
          </a:p>
        </p:txBody>
      </p:sp>
    </p:spTree>
    <p:extLst>
      <p:ext uri="{BB962C8B-B14F-4D97-AF65-F5344CB8AC3E}">
        <p14:creationId xmlns:p14="http://schemas.microsoft.com/office/powerpoint/2010/main" val="3541366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extLst/>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FA3880A-8D8F-466C-A4A1-F07BCDD3719C}"/>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3" name="Picture 72">
            <a:extLst>
              <a:ext uri="{FF2B5EF4-FFF2-40B4-BE49-F238E27FC236}">
                <a16:creationId xmlns:a16="http://schemas.microsoft.com/office/drawing/2014/main" id="{3C0A64CB-20A1-4508-B568-284EB04F78E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5" name="Rectangle 74">
            <a:extLst>
              <a:ext uri="{FF2B5EF4-FFF2-40B4-BE49-F238E27FC236}">
                <a16:creationId xmlns:a16="http://schemas.microsoft.com/office/drawing/2014/main" id="{8DA14841-53A4-4935-BE65-C8373B8A6D0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9877C2CF-B2DD-41C8-8B5E-152673376B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24923D72-7E69-464B-94C5-B2530008D09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A00CCC86-7A88-4DFF-A0D0-6604606A2A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TextBox 82">
            <a:extLst>
              <a:ext uri="{FF2B5EF4-FFF2-40B4-BE49-F238E27FC236}">
                <a16:creationId xmlns:a16="http://schemas.microsoft.com/office/drawing/2014/main" id="{E1F8ABFD-155B-4386-AE33-6E13057CFCF3}"/>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85" name="Rectangle 84">
            <a:extLst>
              <a:ext uri="{FF2B5EF4-FFF2-40B4-BE49-F238E27FC236}">
                <a16:creationId xmlns:a16="http://schemas.microsoft.com/office/drawing/2014/main" id="{40C8693A-B687-4F5E-B86B-B4F11D5234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D51084F9-D042-49BE-9E1A-43E583B98FCC}"/>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89" name="Picture 88">
            <a:extLst>
              <a:ext uri="{FF2B5EF4-FFF2-40B4-BE49-F238E27FC236}">
                <a16:creationId xmlns:a16="http://schemas.microsoft.com/office/drawing/2014/main" id="{EE65CA45-264D-4FD3-9249-3CB04EC97E8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1" name="Rectangle 90">
            <a:extLst>
              <a:ext uri="{FF2B5EF4-FFF2-40B4-BE49-F238E27FC236}">
                <a16:creationId xmlns:a16="http://schemas.microsoft.com/office/drawing/2014/main" id="{E7B58214-716F-43B8-8272-85CE2B9AB0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A5C070E-7DB1-4147-B6A8-D14B9C40E15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A31070C9-36CD-4B65-8159-324995821F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89C35FB2-5194-4BE0-92D0-464E2B7116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1A4DE740-C1E1-486D-9AC1-DD17AABA010E}"/>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0169"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pic>
        <p:nvPicPr>
          <p:cNvPr id="1026" name="Picture 2" descr="brennan boxes">
            <a:extLst>
              <a:ext uri="{FF2B5EF4-FFF2-40B4-BE49-F238E27FC236}">
                <a16:creationId xmlns:a16="http://schemas.microsoft.com/office/drawing/2014/main" id="{E8323A6B-5F48-4297-8FA3-6E07A37B55C7}"/>
              </a:ext>
            </a:extLst>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16831" r="2815" b="-1"/>
          <a:stretch/>
        </p:blipFill>
        <p:spPr bwMode="auto">
          <a:xfrm>
            <a:off x="5432992" y="2348779"/>
            <a:ext cx="4818974" cy="3373468"/>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09FEF3-CC22-4420-B799-7BC963876421}"/>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dirty="0"/>
              <a:t>2017 Baylor Youth Entrepreneur Awards 1</a:t>
            </a:r>
            <a:r>
              <a:rPr lang="en-US" baseline="30000" dirty="0"/>
              <a:t>st</a:t>
            </a:r>
            <a:r>
              <a:rPr lang="en-US" dirty="0"/>
              <a:t> Place Winner – Brennan </a:t>
            </a:r>
            <a:r>
              <a:rPr lang="en-US" dirty="0" err="1"/>
              <a:t>Agranoff</a:t>
            </a:r>
            <a:endParaRPr lang="en-US" dirty="0"/>
          </a:p>
        </p:txBody>
      </p:sp>
      <p:sp>
        <p:nvSpPr>
          <p:cNvPr id="3" name="Content Placeholder 2">
            <a:extLst>
              <a:ext uri="{FF2B5EF4-FFF2-40B4-BE49-F238E27FC236}">
                <a16:creationId xmlns:a16="http://schemas.microsoft.com/office/drawing/2014/main" id="{E9950044-2DA0-4B8F-9E31-5FE329E57196}"/>
              </a:ext>
            </a:extLst>
          </p:cNvPr>
          <p:cNvSpPr>
            <a:spLocks noGrp="1"/>
          </p:cNvSpPr>
          <p:nvPr>
            <p:ph sz="half" idx="1"/>
          </p:nvPr>
        </p:nvSpPr>
        <p:spPr>
          <a:xfrm>
            <a:off x="1975805" y="2052116"/>
            <a:ext cx="2908167" cy="3997828"/>
          </a:xfrm>
        </p:spPr>
        <p:txBody>
          <a:bodyPr vert="horz" lIns="91440" tIns="45720" rIns="91440" bIns="45720" rtlCol="0" anchor="ctr">
            <a:normAutofit/>
          </a:bodyPr>
          <a:lstStyle/>
          <a:p>
            <a:r>
              <a:rPr lang="en-US" sz="1600" dirty="0"/>
              <a:t>Founded </a:t>
            </a:r>
            <a:r>
              <a:rPr lang="en-US" sz="1600" dirty="0" err="1"/>
              <a:t>HoopSwagg</a:t>
            </a:r>
            <a:r>
              <a:rPr lang="en-US" sz="1600" dirty="0"/>
              <a:t>, LLC when he was 13</a:t>
            </a:r>
          </a:p>
          <a:p>
            <a:pPr lvl="1"/>
            <a:r>
              <a:rPr lang="en-US" sz="1400" dirty="0"/>
              <a:t>$3,000 investment from parents</a:t>
            </a:r>
          </a:p>
          <a:p>
            <a:r>
              <a:rPr lang="en-US" sz="1600" dirty="0"/>
              <a:t>Attended Sherwood High School in Sherwood, Oregon</a:t>
            </a:r>
          </a:p>
          <a:p>
            <a:r>
              <a:rPr lang="en-US" sz="1600" dirty="0"/>
              <a:t>Sold over $1 million in  custom socks in 2017</a:t>
            </a:r>
          </a:p>
          <a:p>
            <a:endParaRPr lang="en-US" sz="1600" dirty="0"/>
          </a:p>
        </p:txBody>
      </p:sp>
    </p:spTree>
    <p:extLst>
      <p:ext uri="{BB962C8B-B14F-4D97-AF65-F5344CB8AC3E}">
        <p14:creationId xmlns:p14="http://schemas.microsoft.com/office/powerpoint/2010/main" val="324109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1DA8-38F7-4EE3-966E-755E9613612A}"/>
              </a:ext>
            </a:extLst>
          </p:cNvPr>
          <p:cNvSpPr>
            <a:spLocks noGrp="1"/>
          </p:cNvSpPr>
          <p:nvPr>
            <p:ph type="title"/>
          </p:nvPr>
        </p:nvSpPr>
        <p:spPr/>
        <p:txBody>
          <a:bodyPr/>
          <a:lstStyle/>
          <a:p>
            <a:r>
              <a:rPr lang="en-US" dirty="0"/>
              <a:t>2017 Baylor Youth Entrepreneur Awards 2</a:t>
            </a:r>
            <a:r>
              <a:rPr lang="en-US" baseline="30000" dirty="0"/>
              <a:t>nd</a:t>
            </a:r>
            <a:r>
              <a:rPr lang="en-US" dirty="0"/>
              <a:t> Place Winner – </a:t>
            </a:r>
            <a:r>
              <a:rPr lang="en-US" dirty="0" err="1"/>
              <a:t>Ehan</a:t>
            </a:r>
            <a:r>
              <a:rPr lang="en-US" dirty="0"/>
              <a:t> Kamat</a:t>
            </a:r>
          </a:p>
        </p:txBody>
      </p:sp>
      <p:sp>
        <p:nvSpPr>
          <p:cNvPr id="3" name="Content Placeholder 2">
            <a:extLst>
              <a:ext uri="{FF2B5EF4-FFF2-40B4-BE49-F238E27FC236}">
                <a16:creationId xmlns:a16="http://schemas.microsoft.com/office/drawing/2014/main" id="{58A66061-94B7-4513-8CB9-7D79799789B7}"/>
              </a:ext>
            </a:extLst>
          </p:cNvPr>
          <p:cNvSpPr>
            <a:spLocks noGrp="1"/>
          </p:cNvSpPr>
          <p:nvPr>
            <p:ph sz="half" idx="1"/>
          </p:nvPr>
        </p:nvSpPr>
        <p:spPr>
          <a:xfrm>
            <a:off x="3184215" y="2077283"/>
            <a:ext cx="3891960" cy="3997828"/>
          </a:xfrm>
        </p:spPr>
        <p:txBody>
          <a:bodyPr>
            <a:normAutofit fontScale="85000" lnSpcReduction="10000"/>
          </a:bodyPr>
          <a:lstStyle/>
          <a:p>
            <a:r>
              <a:rPr lang="en-US" dirty="0"/>
              <a:t>Started his company 321 Innovations LLC in 2015 at age 15.  First product was the </a:t>
            </a:r>
            <a:r>
              <a:rPr lang="en-US" dirty="0" err="1"/>
              <a:t>Solemender</a:t>
            </a:r>
            <a:endParaRPr lang="en-US" dirty="0"/>
          </a:p>
          <a:p>
            <a:pPr lvl="1"/>
            <a:r>
              <a:rPr lang="en-US" dirty="0"/>
              <a:t>Reusable, cold foot massager for treating plantar fasciitis invented by </a:t>
            </a:r>
            <a:r>
              <a:rPr lang="en-US" dirty="0" err="1"/>
              <a:t>Ehan</a:t>
            </a:r>
            <a:r>
              <a:rPr lang="en-US" dirty="0"/>
              <a:t> when he was 12.</a:t>
            </a:r>
          </a:p>
          <a:p>
            <a:pPr lvl="1"/>
            <a:r>
              <a:rPr lang="en-US" dirty="0"/>
              <a:t>His mother suffered from plantar fasciitis.</a:t>
            </a:r>
          </a:p>
          <a:p>
            <a:pPr lvl="1"/>
            <a:r>
              <a:rPr lang="en-US" dirty="0"/>
              <a:t>Start-up cost funded by family</a:t>
            </a:r>
          </a:p>
          <a:p>
            <a:pPr lvl="1"/>
            <a:r>
              <a:rPr lang="en-US" dirty="0"/>
              <a:t>Holds patent and sells through eleven local stores in St. Louis, Mo. </a:t>
            </a:r>
          </a:p>
          <a:p>
            <a:pPr lvl="1"/>
            <a:endParaRPr lang="en-US" dirty="0"/>
          </a:p>
        </p:txBody>
      </p:sp>
      <p:pic>
        <p:nvPicPr>
          <p:cNvPr id="2050" name="Picture 2" descr="https://s3.amazonaws.com/f6s-public/profiles/956410_th1.jpg">
            <a:extLst>
              <a:ext uri="{FF2B5EF4-FFF2-40B4-BE49-F238E27FC236}">
                <a16:creationId xmlns:a16="http://schemas.microsoft.com/office/drawing/2014/main" id="{6E402FCA-500C-4B25-903F-84A2778A51C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98425" y="2265027"/>
            <a:ext cx="13335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9746E96-AF98-4E86-A1E2-3F8A12C306E3}"/>
              </a:ext>
            </a:extLst>
          </p:cNvPr>
          <p:cNvPicPr>
            <a:picLocks noChangeAspect="1"/>
          </p:cNvPicPr>
          <p:nvPr/>
        </p:nvPicPr>
        <p:blipFill rotWithShape="1">
          <a:blip r:embed="rId3"/>
          <a:srcRect l="31359" t="4143" r="25406" b="45"/>
          <a:stretch/>
        </p:blipFill>
        <p:spPr>
          <a:xfrm>
            <a:off x="7617203" y="2379286"/>
            <a:ext cx="2097248" cy="2731611"/>
          </a:xfrm>
          <a:prstGeom prst="rect">
            <a:avLst/>
          </a:prstGeom>
        </p:spPr>
      </p:pic>
    </p:spTree>
    <p:extLst>
      <p:ext uri="{BB962C8B-B14F-4D97-AF65-F5344CB8AC3E}">
        <p14:creationId xmlns:p14="http://schemas.microsoft.com/office/powerpoint/2010/main" val="3858551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extLst/>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A3880A-8D8F-466C-A4A1-F07BCDD3719C}"/>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3C0A64CB-20A1-4508-B568-284EB04F78E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8DA14841-53A4-4935-BE65-C8373B8A6D0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77C2CF-B2DD-41C8-8B5E-152673376B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4923D72-7E69-464B-94C5-B2530008D09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00CCC86-7A88-4DFF-A0D0-6604606A2A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a:extLst>
              <a:ext uri="{FF2B5EF4-FFF2-40B4-BE49-F238E27FC236}">
                <a16:creationId xmlns:a16="http://schemas.microsoft.com/office/drawing/2014/main" id="{E1F8ABFD-155B-4386-AE33-6E13057CFCF3}"/>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5" name="Rectangle 24">
            <a:extLst>
              <a:ext uri="{FF2B5EF4-FFF2-40B4-BE49-F238E27FC236}">
                <a16:creationId xmlns:a16="http://schemas.microsoft.com/office/drawing/2014/main" id="{40C8693A-B687-4F5E-B86B-B4F11D5234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1084F9-D042-49BE-9E1A-43E583B98FCC}"/>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9" name="Picture 28">
            <a:extLst>
              <a:ext uri="{FF2B5EF4-FFF2-40B4-BE49-F238E27FC236}">
                <a16:creationId xmlns:a16="http://schemas.microsoft.com/office/drawing/2014/main" id="{EE65CA45-264D-4FD3-9249-3CB04EC97E8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1" name="Rectangle 30">
            <a:extLst>
              <a:ext uri="{FF2B5EF4-FFF2-40B4-BE49-F238E27FC236}">
                <a16:creationId xmlns:a16="http://schemas.microsoft.com/office/drawing/2014/main" id="{E7B58214-716F-43B8-8272-85CE2B9AB0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A5C070E-7DB1-4147-B6A8-D14B9C40E15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31070C9-36CD-4B65-8159-324995821F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9C35FB2-5194-4BE0-92D0-464E2B7116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A4DE740-C1E1-486D-9AC1-DD17AABA010E}"/>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0169"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pic>
        <p:nvPicPr>
          <p:cNvPr id="6" name="Content Placeholder 5">
            <a:extLst>
              <a:ext uri="{FF2B5EF4-FFF2-40B4-BE49-F238E27FC236}">
                <a16:creationId xmlns:a16="http://schemas.microsoft.com/office/drawing/2014/main" id="{1181A436-DC41-4C59-8EAB-C9EE4F4B67D7}"/>
              </a:ext>
            </a:extLst>
          </p:cNvPr>
          <p:cNvPicPr>
            <a:picLocks noGrp="1" noChangeAspect="1"/>
          </p:cNvPicPr>
          <p:nvPr>
            <p:ph sz="half" idx="2"/>
          </p:nvPr>
        </p:nvPicPr>
        <p:blipFill rotWithShape="1">
          <a:blip r:embed="rId5"/>
          <a:srcRect l="10490" t="29069" r="26483" b="-1334"/>
          <a:stretch/>
        </p:blipFill>
        <p:spPr>
          <a:xfrm>
            <a:off x="5578678" y="2323049"/>
            <a:ext cx="4538445" cy="339919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 name="Title 1">
            <a:extLst>
              <a:ext uri="{FF2B5EF4-FFF2-40B4-BE49-F238E27FC236}">
                <a16:creationId xmlns:a16="http://schemas.microsoft.com/office/drawing/2014/main" id="{2A4CD129-005C-4E10-ACA3-D17767D95D8E}"/>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dirty="0"/>
              <a:t>2017 Baylor Youth Entrepreneur Awards 3</a:t>
            </a:r>
            <a:r>
              <a:rPr lang="en-US" baseline="30000" dirty="0"/>
              <a:t>rd</a:t>
            </a:r>
            <a:r>
              <a:rPr lang="en-US" dirty="0"/>
              <a:t> Place Winner – Addison Bain</a:t>
            </a:r>
            <a:endParaRPr lang="en-US"/>
          </a:p>
        </p:txBody>
      </p:sp>
      <p:sp>
        <p:nvSpPr>
          <p:cNvPr id="3" name="Content Placeholder 2">
            <a:extLst>
              <a:ext uri="{FF2B5EF4-FFF2-40B4-BE49-F238E27FC236}">
                <a16:creationId xmlns:a16="http://schemas.microsoft.com/office/drawing/2014/main" id="{B9A4CC85-033A-4EB1-A226-92E5DE9FCFD3}"/>
              </a:ext>
            </a:extLst>
          </p:cNvPr>
          <p:cNvSpPr>
            <a:spLocks noGrp="1"/>
          </p:cNvSpPr>
          <p:nvPr>
            <p:ph sz="half" idx="1"/>
          </p:nvPr>
        </p:nvSpPr>
        <p:spPr>
          <a:xfrm>
            <a:off x="1975805" y="2052116"/>
            <a:ext cx="2908167" cy="3997828"/>
          </a:xfrm>
        </p:spPr>
        <p:txBody>
          <a:bodyPr vert="horz" lIns="91440" tIns="45720" rIns="91440" bIns="45720" rtlCol="0" anchor="ctr">
            <a:normAutofit/>
          </a:bodyPr>
          <a:lstStyle/>
          <a:p>
            <a:pPr>
              <a:lnSpc>
                <a:spcPct val="110000"/>
              </a:lnSpc>
            </a:pPr>
            <a:r>
              <a:rPr lang="en-US" sz="1600"/>
              <a:t>Started Addigrams in 2015 at the age of 15</a:t>
            </a:r>
          </a:p>
          <a:p>
            <a:pPr>
              <a:lnSpc>
                <a:spcPct val="110000"/>
              </a:lnSpc>
            </a:pPr>
            <a:r>
              <a:rPr lang="en-US" sz="1600"/>
              <a:t>Won as a sophomore at Midway High School in Waco</a:t>
            </a:r>
          </a:p>
          <a:p>
            <a:pPr>
              <a:lnSpc>
                <a:spcPct val="110000"/>
              </a:lnSpc>
            </a:pPr>
            <a:r>
              <a:rPr lang="en-US" sz="1600"/>
              <a:t>Offers custom monograms and embroidery as well as unique merchandise through her Etsy site.</a:t>
            </a:r>
          </a:p>
          <a:p>
            <a:pPr>
              <a:lnSpc>
                <a:spcPct val="110000"/>
              </a:lnSpc>
            </a:pPr>
            <a:r>
              <a:rPr lang="en-US" sz="1600"/>
              <a:t>Will be a freshman at Baylor in Fall, 2018</a:t>
            </a:r>
          </a:p>
        </p:txBody>
      </p:sp>
    </p:spTree>
    <p:extLst>
      <p:ext uri="{BB962C8B-B14F-4D97-AF65-F5344CB8AC3E}">
        <p14:creationId xmlns:p14="http://schemas.microsoft.com/office/powerpoint/2010/main" val="173870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3AAF-3C7B-4FC6-BD27-FE935F15EABC}"/>
              </a:ext>
            </a:extLst>
          </p:cNvPr>
          <p:cNvSpPr>
            <a:spLocks noGrp="1"/>
          </p:cNvSpPr>
          <p:nvPr>
            <p:ph type="title"/>
          </p:nvPr>
        </p:nvSpPr>
        <p:spPr/>
        <p:txBody>
          <a:bodyPr/>
          <a:lstStyle/>
          <a:p>
            <a:r>
              <a:rPr lang="en-US" dirty="0"/>
              <a:t>Baylor Entrepreneurship T3</a:t>
            </a:r>
          </a:p>
        </p:txBody>
      </p:sp>
      <p:sp>
        <p:nvSpPr>
          <p:cNvPr id="3" name="Content Placeholder 2">
            <a:extLst>
              <a:ext uri="{FF2B5EF4-FFF2-40B4-BE49-F238E27FC236}">
                <a16:creationId xmlns:a16="http://schemas.microsoft.com/office/drawing/2014/main" id="{15240FD5-3F3D-43DE-AAAD-4A2D77203661}"/>
              </a:ext>
            </a:extLst>
          </p:cNvPr>
          <p:cNvSpPr>
            <a:spLocks noGrp="1"/>
          </p:cNvSpPr>
          <p:nvPr>
            <p:ph sz="half" idx="1"/>
          </p:nvPr>
        </p:nvSpPr>
        <p:spPr>
          <a:xfrm>
            <a:off x="2153819" y="1946023"/>
            <a:ext cx="3891960" cy="3997828"/>
          </a:xfrm>
        </p:spPr>
        <p:txBody>
          <a:bodyPr>
            <a:normAutofit lnSpcReduction="10000"/>
          </a:bodyPr>
          <a:lstStyle/>
          <a:p>
            <a:pPr lvl="0"/>
            <a:r>
              <a:rPr lang="en-US" dirty="0"/>
              <a:t>Designed around the TEKS for Entrepreneurship adopted in 2015 </a:t>
            </a:r>
            <a:endParaRPr lang="en-US" b="1" dirty="0"/>
          </a:p>
          <a:p>
            <a:pPr lvl="0"/>
            <a:r>
              <a:rPr lang="en-US" dirty="0"/>
              <a:t>Unique values-based, experiential learning focus</a:t>
            </a:r>
          </a:p>
          <a:p>
            <a:r>
              <a:rPr lang="en-US" dirty="0"/>
              <a:t>Each Session 15 hours (15 CPEs)</a:t>
            </a:r>
          </a:p>
          <a:p>
            <a:r>
              <a:rPr lang="en-US" dirty="0"/>
              <a:t>$400 per session (meals, course materials included)</a:t>
            </a:r>
            <a:endParaRPr lang="en-US" b="1" dirty="0"/>
          </a:p>
          <a:p>
            <a:endParaRPr lang="en-US" dirty="0"/>
          </a:p>
        </p:txBody>
      </p:sp>
      <p:pic>
        <p:nvPicPr>
          <p:cNvPr id="6" name="Content Placeholder 5">
            <a:extLst>
              <a:ext uri="{FF2B5EF4-FFF2-40B4-BE49-F238E27FC236}">
                <a16:creationId xmlns:a16="http://schemas.microsoft.com/office/drawing/2014/main" id="{FB3ADAA9-D33F-4EAD-AB25-76889E4EED52}"/>
              </a:ext>
            </a:extLst>
          </p:cNvPr>
          <p:cNvPicPr>
            <a:picLocks noGrp="1" noChangeAspect="1"/>
          </p:cNvPicPr>
          <p:nvPr>
            <p:ph sz="half" idx="2"/>
          </p:nvPr>
        </p:nvPicPr>
        <p:blipFill>
          <a:blip r:embed="rId2"/>
          <a:stretch>
            <a:fillRect/>
          </a:stretch>
        </p:blipFill>
        <p:spPr>
          <a:xfrm>
            <a:off x="6665913" y="2540000"/>
            <a:ext cx="4214813" cy="2809875"/>
          </a:xfrm>
        </p:spPr>
      </p:pic>
    </p:spTree>
    <p:extLst>
      <p:ext uri="{BB962C8B-B14F-4D97-AF65-F5344CB8AC3E}">
        <p14:creationId xmlns:p14="http://schemas.microsoft.com/office/powerpoint/2010/main" val="2294116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12C7-2A2F-4F16-BFDD-F84CE7610D08}"/>
              </a:ext>
            </a:extLst>
          </p:cNvPr>
          <p:cNvSpPr>
            <a:spLocks noGrp="1"/>
          </p:cNvSpPr>
          <p:nvPr>
            <p:ph type="title"/>
          </p:nvPr>
        </p:nvSpPr>
        <p:spPr/>
        <p:txBody>
          <a:bodyPr/>
          <a:lstStyle/>
          <a:p>
            <a:r>
              <a:rPr lang="en-US" dirty="0"/>
              <a:t>Baylor T3 Instructors</a:t>
            </a:r>
          </a:p>
        </p:txBody>
      </p:sp>
      <p:sp>
        <p:nvSpPr>
          <p:cNvPr id="3" name="Content Placeholder 2">
            <a:extLst>
              <a:ext uri="{FF2B5EF4-FFF2-40B4-BE49-F238E27FC236}">
                <a16:creationId xmlns:a16="http://schemas.microsoft.com/office/drawing/2014/main" id="{251C889E-410D-4617-9198-6DF831F63CED}"/>
              </a:ext>
            </a:extLst>
          </p:cNvPr>
          <p:cNvSpPr>
            <a:spLocks noGrp="1"/>
          </p:cNvSpPr>
          <p:nvPr>
            <p:ph idx="1"/>
          </p:nvPr>
        </p:nvSpPr>
        <p:spPr/>
        <p:txBody>
          <a:bodyPr>
            <a:normAutofit lnSpcReduction="10000"/>
          </a:bodyPr>
          <a:lstStyle/>
          <a:p>
            <a:r>
              <a:rPr lang="en-US" dirty="0"/>
              <a:t>Dawn Maitz: </a:t>
            </a:r>
            <a:r>
              <a:rPr lang="en-US" sz="1400" dirty="0"/>
              <a:t>Mrs. Maitz is a consultant and business trainer with experience working with entrepreneurs through training programs like Kaufmann Foundations’ Fast Trac program and as associate director of the Baugh Center for Entrepreneurship at Baylor University.</a:t>
            </a:r>
          </a:p>
          <a:p>
            <a:r>
              <a:rPr lang="en-US" dirty="0"/>
              <a:t>Bradley Norris: </a:t>
            </a:r>
            <a:r>
              <a:rPr lang="en-US" sz="1400" dirty="0"/>
              <a:t>Bradley R. Norris, MSM is Senior Lecturer in Baylor University’s Hankamer School of Business Entrepreneurship Department. In addition, he is the Director of Technology Entrepreneurship Initiatives. </a:t>
            </a:r>
            <a:r>
              <a:rPr lang="en-US" sz="1500" dirty="0"/>
              <a:t>He holds a bachelors in Artificial Intelligence, Information Systems Design and Math from Indiana University in addition to a Masters of Science in Management from Purdue University.</a:t>
            </a:r>
          </a:p>
          <a:p>
            <a:r>
              <a:rPr lang="en-US" dirty="0"/>
              <a:t>Gib Reynolds</a:t>
            </a:r>
            <a:r>
              <a:rPr lang="en-US" sz="1400" dirty="0"/>
              <a:t>: Mr. Reynolds is a serial entrepreneur in the sustainable food production space. Gib has launched family operated ventures and currently teaches classes geared toward student entrepreneurs at Baylor.  Gib is a graduate of Baylor and The Acton School in Austin, TX. </a:t>
            </a:r>
          </a:p>
          <a:p>
            <a:endParaRPr lang="en-US" sz="1400" dirty="0"/>
          </a:p>
        </p:txBody>
      </p:sp>
      <p:pic>
        <p:nvPicPr>
          <p:cNvPr id="5" name="Picture 4">
            <a:extLst>
              <a:ext uri="{FF2B5EF4-FFF2-40B4-BE49-F238E27FC236}">
                <a16:creationId xmlns:a16="http://schemas.microsoft.com/office/drawing/2014/main" id="{FD1229BF-C5F1-4FD6-A33C-53D584F3D1A0}"/>
              </a:ext>
            </a:extLst>
          </p:cNvPr>
          <p:cNvPicPr>
            <a:picLocks noChangeAspect="1"/>
          </p:cNvPicPr>
          <p:nvPr/>
        </p:nvPicPr>
        <p:blipFill>
          <a:blip r:embed="rId2"/>
          <a:stretch>
            <a:fillRect/>
          </a:stretch>
        </p:blipFill>
        <p:spPr>
          <a:xfrm>
            <a:off x="1958327" y="2052116"/>
            <a:ext cx="653481" cy="980221"/>
          </a:xfrm>
          <a:prstGeom prst="rect">
            <a:avLst/>
          </a:prstGeom>
        </p:spPr>
      </p:pic>
      <p:pic>
        <p:nvPicPr>
          <p:cNvPr id="7" name="Picture 6">
            <a:extLst>
              <a:ext uri="{FF2B5EF4-FFF2-40B4-BE49-F238E27FC236}">
                <a16:creationId xmlns:a16="http://schemas.microsoft.com/office/drawing/2014/main" id="{BC6189B7-E967-47BC-B3C9-57D3230DC159}"/>
              </a:ext>
            </a:extLst>
          </p:cNvPr>
          <p:cNvPicPr>
            <a:picLocks noChangeAspect="1"/>
          </p:cNvPicPr>
          <p:nvPr/>
        </p:nvPicPr>
        <p:blipFill>
          <a:blip r:embed="rId3"/>
          <a:stretch>
            <a:fillRect/>
          </a:stretch>
        </p:blipFill>
        <p:spPr>
          <a:xfrm>
            <a:off x="1958327" y="3228391"/>
            <a:ext cx="715020" cy="895739"/>
          </a:xfrm>
          <a:prstGeom prst="rect">
            <a:avLst/>
          </a:prstGeom>
        </p:spPr>
      </p:pic>
      <p:pic>
        <p:nvPicPr>
          <p:cNvPr id="6" name="Picture 5">
            <a:extLst>
              <a:ext uri="{FF2B5EF4-FFF2-40B4-BE49-F238E27FC236}">
                <a16:creationId xmlns:a16="http://schemas.microsoft.com/office/drawing/2014/main" id="{A8128F19-1FF2-43E5-9ABE-FDA93296DD6B}"/>
              </a:ext>
            </a:extLst>
          </p:cNvPr>
          <p:cNvPicPr>
            <a:picLocks noChangeAspect="1"/>
          </p:cNvPicPr>
          <p:nvPr/>
        </p:nvPicPr>
        <p:blipFill>
          <a:blip r:embed="rId4"/>
          <a:stretch>
            <a:fillRect/>
          </a:stretch>
        </p:blipFill>
        <p:spPr>
          <a:xfrm>
            <a:off x="1941121" y="4544514"/>
            <a:ext cx="670687" cy="998293"/>
          </a:xfrm>
          <a:prstGeom prst="rect">
            <a:avLst/>
          </a:prstGeom>
        </p:spPr>
      </p:pic>
    </p:spTree>
    <p:extLst>
      <p:ext uri="{BB962C8B-B14F-4D97-AF65-F5344CB8AC3E}">
        <p14:creationId xmlns:p14="http://schemas.microsoft.com/office/powerpoint/2010/main" val="2306986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extLst/>
          </a:blip>
          <a:stretch/>
        </a:blipFill>
        <a:effectLst/>
      </p:bgPr>
    </p:bg>
    <p:spTree>
      <p:nvGrpSpPr>
        <p:cNvPr id="1" name=""/>
        <p:cNvGrpSpPr/>
        <p:nvPr/>
      </p:nvGrpSpPr>
      <p:grpSpPr>
        <a:xfrm>
          <a:off x="0" y="0"/>
          <a:ext cx="0" cy="0"/>
          <a:chOff x="0" y="0"/>
          <a:chExt cx="0" cy="0"/>
        </a:xfrm>
      </p:grpSpPr>
      <p:sp>
        <p:nvSpPr>
          <p:cNvPr id="65" name="Rectangle 9">
            <a:extLst>
              <a:ext uri="{FF2B5EF4-FFF2-40B4-BE49-F238E27FC236}">
                <a16:creationId xmlns:a16="http://schemas.microsoft.com/office/drawing/2014/main" id="{936FA072-D541-4EE8-9DC6-513AAB2B95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1"/>
            <a:ext cx="1118446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11">
            <a:extLst>
              <a:ext uri="{FF2B5EF4-FFF2-40B4-BE49-F238E27FC236}">
                <a16:creationId xmlns:a16="http://schemas.microsoft.com/office/drawing/2014/main" id="{2BD4AA0B-889E-42F1-8C61-06B59098806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7" name="TextBox 13">
            <a:extLst>
              <a:ext uri="{FF2B5EF4-FFF2-40B4-BE49-F238E27FC236}">
                <a16:creationId xmlns:a16="http://schemas.microsoft.com/office/drawing/2014/main" id="{6693B69C-0B05-4F8C-82F9-4EE65BBB10CD}"/>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1168" y="265775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68" name="Rectangle 15">
            <a:extLst>
              <a:ext uri="{FF2B5EF4-FFF2-40B4-BE49-F238E27FC236}">
                <a16:creationId xmlns:a16="http://schemas.microsoft.com/office/drawing/2014/main" id="{27A27B9E-2573-4972-8BC6-6FC372B9F64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17">
            <a:extLst>
              <a:ext uri="{FF2B5EF4-FFF2-40B4-BE49-F238E27FC236}">
                <a16:creationId xmlns:a16="http://schemas.microsoft.com/office/drawing/2014/main" id="{A2684A4E-2FEB-456B-BFC9-4FEA3CCD56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891943-E53B-4460-AA5C-4FD3DB7BF752}"/>
              </a:ext>
            </a:extLst>
          </p:cNvPr>
          <p:cNvSpPr>
            <a:spLocks noGrp="1"/>
          </p:cNvSpPr>
          <p:nvPr>
            <p:ph type="title"/>
          </p:nvPr>
        </p:nvSpPr>
        <p:spPr>
          <a:xfrm>
            <a:off x="1808936" y="2811270"/>
            <a:ext cx="3473753" cy="1770045"/>
          </a:xfrm>
        </p:spPr>
        <p:txBody>
          <a:bodyPr>
            <a:normAutofit/>
          </a:bodyPr>
          <a:lstStyle/>
          <a:p>
            <a:pPr algn="l"/>
            <a:r>
              <a:rPr lang="en-US" cap="all" dirty="0"/>
              <a:t>June 4-7, 2018</a:t>
            </a:r>
            <a:br>
              <a:rPr lang="en-US" cap="all" dirty="0"/>
            </a:br>
            <a:endParaRPr lang="en-US" dirty="0"/>
          </a:p>
        </p:txBody>
      </p:sp>
      <p:graphicFrame>
        <p:nvGraphicFramePr>
          <p:cNvPr id="70" name="Content Placeholder 2"/>
          <p:cNvGraphicFramePr>
            <a:graphicFrameLocks noGrp="1"/>
          </p:cNvGraphicFramePr>
          <p:nvPr>
            <p:ph idx="1"/>
            <p:extLst>
              <p:ext uri="{D42A27DB-BD31-4B8C-83A1-F6EECF244321}">
                <p14:modId xmlns:p14="http://schemas.microsoft.com/office/powerpoint/2010/main" val="1757596863"/>
              </p:ext>
            </p:extLst>
          </p:nvPr>
        </p:nvGraphicFramePr>
        <p:xfrm>
          <a:off x="6280264" y="550974"/>
          <a:ext cx="5295778" cy="5727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11731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9367-A6F5-4701-BAE7-13C56CC47AFE}"/>
              </a:ext>
            </a:extLst>
          </p:cNvPr>
          <p:cNvSpPr>
            <a:spLocks noGrp="1"/>
          </p:cNvSpPr>
          <p:nvPr>
            <p:ph type="title"/>
          </p:nvPr>
        </p:nvSpPr>
        <p:spPr/>
        <p:txBody>
          <a:bodyPr/>
          <a:lstStyle/>
          <a:p>
            <a:r>
              <a:rPr lang="en-US" dirty="0"/>
              <a:t>Baylor Entrepreneurship T3</a:t>
            </a:r>
          </a:p>
        </p:txBody>
      </p:sp>
      <p:sp>
        <p:nvSpPr>
          <p:cNvPr id="3" name="Text Placeholder 2">
            <a:extLst>
              <a:ext uri="{FF2B5EF4-FFF2-40B4-BE49-F238E27FC236}">
                <a16:creationId xmlns:a16="http://schemas.microsoft.com/office/drawing/2014/main" id="{8C26A768-093E-40FB-A2A5-3EE954F7C515}"/>
              </a:ext>
            </a:extLst>
          </p:cNvPr>
          <p:cNvSpPr>
            <a:spLocks noGrp="1"/>
          </p:cNvSpPr>
          <p:nvPr>
            <p:ph type="body" idx="1"/>
          </p:nvPr>
        </p:nvSpPr>
        <p:spPr>
          <a:xfrm>
            <a:off x="2441334" y="1355416"/>
            <a:ext cx="3896467" cy="713818"/>
          </a:xfrm>
        </p:spPr>
        <p:txBody>
          <a:bodyPr/>
          <a:lstStyle/>
          <a:p>
            <a:r>
              <a:rPr lang="en-US" dirty="0"/>
              <a:t>Visioneering-June 4</a:t>
            </a:r>
          </a:p>
        </p:txBody>
      </p:sp>
      <p:sp>
        <p:nvSpPr>
          <p:cNvPr id="4" name="Content Placeholder 3">
            <a:extLst>
              <a:ext uri="{FF2B5EF4-FFF2-40B4-BE49-F238E27FC236}">
                <a16:creationId xmlns:a16="http://schemas.microsoft.com/office/drawing/2014/main" id="{44ED3C6D-BA57-4AFB-819F-12AB5E68C25C}"/>
              </a:ext>
            </a:extLst>
          </p:cNvPr>
          <p:cNvSpPr>
            <a:spLocks noGrp="1"/>
          </p:cNvSpPr>
          <p:nvPr>
            <p:ph sz="half" idx="2"/>
          </p:nvPr>
        </p:nvSpPr>
        <p:spPr>
          <a:xfrm>
            <a:off x="2108718" y="2132321"/>
            <a:ext cx="4160925" cy="4259148"/>
          </a:xfrm>
        </p:spPr>
        <p:txBody>
          <a:bodyPr>
            <a:normAutofit fontScale="92500" lnSpcReduction="20000"/>
          </a:bodyPr>
          <a:lstStyle/>
          <a:p>
            <a:pPr marL="0" indent="0">
              <a:buNone/>
            </a:pPr>
            <a:endParaRPr lang="en-US" b="1" dirty="0"/>
          </a:p>
          <a:p>
            <a:r>
              <a:rPr lang="en-US" b="1" dirty="0"/>
              <a:t>Introduction to Entrepreneurship and Ideation</a:t>
            </a:r>
            <a:endParaRPr lang="en-US" dirty="0"/>
          </a:p>
          <a:p>
            <a:r>
              <a:rPr lang="en-US" b="1" dirty="0"/>
              <a:t>Ideation, the Feasibility Study and Business Plan</a:t>
            </a:r>
            <a:endParaRPr lang="en-US" dirty="0"/>
          </a:p>
          <a:p>
            <a:r>
              <a:rPr lang="en-US" b="1" dirty="0"/>
              <a:t>Forecasting Financial Requirements</a:t>
            </a:r>
            <a:endParaRPr lang="en-US" dirty="0"/>
          </a:p>
          <a:p>
            <a:r>
              <a:rPr lang="en-US" b="1" dirty="0"/>
              <a:t>Funding a Startup</a:t>
            </a:r>
            <a:endParaRPr lang="en-US" dirty="0"/>
          </a:p>
          <a:p>
            <a:r>
              <a:rPr lang="en-US" b="1" dirty="0"/>
              <a:t>Who is my Market and Who is my Competition  </a:t>
            </a:r>
            <a:endParaRPr lang="en-US" dirty="0"/>
          </a:p>
          <a:p>
            <a:endParaRPr lang="en-US" dirty="0"/>
          </a:p>
        </p:txBody>
      </p:sp>
      <p:sp>
        <p:nvSpPr>
          <p:cNvPr id="5" name="Text Placeholder 4">
            <a:extLst>
              <a:ext uri="{FF2B5EF4-FFF2-40B4-BE49-F238E27FC236}">
                <a16:creationId xmlns:a16="http://schemas.microsoft.com/office/drawing/2014/main" id="{00D7BE43-4AE6-4EF3-9917-6189E356639B}"/>
              </a:ext>
            </a:extLst>
          </p:cNvPr>
          <p:cNvSpPr>
            <a:spLocks noGrp="1"/>
          </p:cNvSpPr>
          <p:nvPr>
            <p:ph type="body" sz="quarter" idx="3"/>
          </p:nvPr>
        </p:nvSpPr>
        <p:spPr>
          <a:xfrm>
            <a:off x="6502218" y="1355416"/>
            <a:ext cx="3899798" cy="713818"/>
          </a:xfrm>
        </p:spPr>
        <p:txBody>
          <a:bodyPr/>
          <a:lstStyle/>
          <a:p>
            <a:r>
              <a:rPr lang="en-US" dirty="0"/>
              <a:t>Visioneering – June 5</a:t>
            </a:r>
          </a:p>
        </p:txBody>
      </p:sp>
      <p:sp>
        <p:nvSpPr>
          <p:cNvPr id="6" name="Content Placeholder 5">
            <a:extLst>
              <a:ext uri="{FF2B5EF4-FFF2-40B4-BE49-F238E27FC236}">
                <a16:creationId xmlns:a16="http://schemas.microsoft.com/office/drawing/2014/main" id="{2D3F2DF4-1FFC-4201-B388-E3B1B497EFDB}"/>
              </a:ext>
            </a:extLst>
          </p:cNvPr>
          <p:cNvSpPr>
            <a:spLocks noGrp="1"/>
          </p:cNvSpPr>
          <p:nvPr>
            <p:ph sz="quarter" idx="4"/>
          </p:nvPr>
        </p:nvSpPr>
        <p:spPr>
          <a:xfrm>
            <a:off x="6666635" y="2368450"/>
            <a:ext cx="3899798" cy="4147181"/>
          </a:xfrm>
        </p:spPr>
        <p:txBody>
          <a:bodyPr>
            <a:normAutofit lnSpcReduction="10000"/>
          </a:bodyPr>
          <a:lstStyle/>
          <a:p>
            <a:r>
              <a:rPr lang="en-US" b="1" dirty="0"/>
              <a:t>What is my Unique Proposition </a:t>
            </a:r>
            <a:endParaRPr lang="en-US" dirty="0"/>
          </a:p>
          <a:p>
            <a:r>
              <a:rPr lang="en-US" b="1" dirty="0"/>
              <a:t>The Promotional/Marketing Plan </a:t>
            </a:r>
            <a:endParaRPr lang="en-US" dirty="0"/>
          </a:p>
          <a:p>
            <a:r>
              <a:rPr lang="en-US" b="1" dirty="0"/>
              <a:t>Social Responsibility</a:t>
            </a:r>
            <a:endParaRPr lang="en-US" dirty="0"/>
          </a:p>
          <a:p>
            <a:r>
              <a:rPr lang="en-US" b="1" dirty="0"/>
              <a:t>Business Law and Types of Legal Organizations</a:t>
            </a:r>
            <a:endParaRPr lang="en-US" dirty="0"/>
          </a:p>
          <a:p>
            <a:r>
              <a:rPr lang="en-US" b="1" dirty="0"/>
              <a:t>The Regulatory Environment </a:t>
            </a:r>
            <a:endParaRPr lang="en-US" dirty="0"/>
          </a:p>
          <a:p>
            <a:endParaRPr lang="en-US" b="1" dirty="0"/>
          </a:p>
          <a:p>
            <a:endParaRPr lang="en-US" dirty="0"/>
          </a:p>
        </p:txBody>
      </p:sp>
    </p:spTree>
    <p:extLst>
      <p:ext uri="{BB962C8B-B14F-4D97-AF65-F5344CB8AC3E}">
        <p14:creationId xmlns:p14="http://schemas.microsoft.com/office/powerpoint/2010/main" val="15902339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TM16401375[[fn=Madison]]</Template>
  <TotalTime>333</TotalTime>
  <Words>706</Words>
  <Application>Microsoft Office PowerPoint</Application>
  <PresentationFormat>Widescreen</PresentationFormat>
  <Paragraphs>92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MS Shell Dlg 2</vt:lpstr>
      <vt:lpstr>Wingdings</vt:lpstr>
      <vt:lpstr>Wingdings 3</vt:lpstr>
      <vt:lpstr>Madison</vt:lpstr>
      <vt:lpstr> Baylor T3 (Train the Teacher)</vt:lpstr>
      <vt:lpstr>Baylor Entrepreneurship T3</vt:lpstr>
      <vt:lpstr>2017 Baylor Youth Entrepreneur Awards 1st Place Winner – Brennan Agranoff</vt:lpstr>
      <vt:lpstr>2017 Baylor Youth Entrepreneur Awards 2nd Place Winner – Ehan Kamat</vt:lpstr>
      <vt:lpstr>2017 Baylor Youth Entrepreneur Awards 3rd Place Winner – Addison Bain</vt:lpstr>
      <vt:lpstr>Baylor Entrepreneurship T3</vt:lpstr>
      <vt:lpstr>Baylor T3 Instructors</vt:lpstr>
      <vt:lpstr>June 4-7, 2018 </vt:lpstr>
      <vt:lpstr>Baylor Entrepreneurship T3</vt:lpstr>
      <vt:lpstr>Baylor Entrepreneurship T3:  Implementation</vt:lpstr>
      <vt:lpstr>Registration </vt:lpstr>
      <vt:lpstr>Baylor Entrepreneurship is…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Baylor T3 (Train the Teacher)</dc:title>
  <dc:creator>ramirez.linda8@gmail.com</dc:creator>
  <cp:lastModifiedBy>Ramirez, Linda</cp:lastModifiedBy>
  <cp:revision>37</cp:revision>
  <dcterms:created xsi:type="dcterms:W3CDTF">2018-01-24T18:17:03Z</dcterms:created>
  <dcterms:modified xsi:type="dcterms:W3CDTF">2018-01-29T16:55:38Z</dcterms:modified>
</cp:coreProperties>
</file>